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2"/>
  </p:notesMasterIdLst>
  <p:sldIdLst>
    <p:sldId id="258" r:id="rId3"/>
    <p:sldId id="261" r:id="rId4"/>
    <p:sldId id="263" r:id="rId5"/>
    <p:sldId id="278" r:id="rId6"/>
    <p:sldId id="279" r:id="rId7"/>
    <p:sldId id="264" r:id="rId8"/>
    <p:sldId id="265" r:id="rId9"/>
    <p:sldId id="273" r:id="rId10"/>
    <p:sldId id="280" r:id="rId11"/>
    <p:sldId id="281" r:id="rId12"/>
    <p:sldId id="283" r:id="rId13"/>
    <p:sldId id="292" r:id="rId14"/>
    <p:sldId id="284" r:id="rId15"/>
    <p:sldId id="288" r:id="rId16"/>
    <p:sldId id="291" r:id="rId17"/>
    <p:sldId id="289" r:id="rId18"/>
    <p:sldId id="266" r:id="rId19"/>
    <p:sldId id="271" r:id="rId20"/>
    <p:sldId id="268" r:id="rId21"/>
    <p:sldId id="269" r:id="rId22"/>
    <p:sldId id="270" r:id="rId23"/>
    <p:sldId id="275" r:id="rId24"/>
    <p:sldId id="282" r:id="rId25"/>
    <p:sldId id="290" r:id="rId26"/>
    <p:sldId id="285" r:id="rId27"/>
    <p:sldId id="287" r:id="rId28"/>
    <p:sldId id="274" r:id="rId29"/>
    <p:sldId id="286" r:id="rId30"/>
    <p:sldId id="27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3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FD7B7-12E0-2F4F-A499-ACE9FB30413A}" type="datetimeFigureOut">
              <a:rPr lang="en-US" smtClean="0"/>
              <a:t>9/12/17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B5554-0F9A-174E-9431-6632022FC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93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BE40CE1-EF72-46D5-B824-D1353E0C1D63}" type="slidenum">
              <a:rPr lang="en-US" sz="1200" i="0">
                <a:solidFill>
                  <a:prstClr val="black"/>
                </a:solidFill>
              </a:rPr>
              <a:pPr/>
              <a:t>1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17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What</a:t>
            </a:r>
            <a:r>
              <a:rPr lang="en-US" baseline="0" dirty="0" smtClean="0">
                <a:latin typeface="Arial" pitchFamily="34" charset="0"/>
              </a:rPr>
              <a:t> is it? -&gt; go over user interface. Where? Diff between local and remote.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While initially designed as a bioinformatics tool, at its core it is just a skin for any tools that one can think to connect to it.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Main instance runs on its own</a:t>
            </a:r>
            <a:r>
              <a:rPr lang="en-US" sz="1200" baseline="0" dirty="0" smtClean="0"/>
              <a:t> machine, but galaxy can be copied anywhere to run specialized tools.</a:t>
            </a:r>
            <a:endParaRPr lang="en-US" sz="1200" dirty="0" smtClean="0"/>
          </a:p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18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What</a:t>
            </a:r>
            <a:r>
              <a:rPr lang="en-US" baseline="0" dirty="0" smtClean="0">
                <a:latin typeface="Arial" pitchFamily="34" charset="0"/>
              </a:rPr>
              <a:t> is it? -&gt; go over user interface. Where? Diff between local and remote.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While initially designed as a bioinformatics tool, at its core it is just a skin for any tools that one can think to connect to it.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Main instance runs on its own</a:t>
            </a:r>
            <a:r>
              <a:rPr lang="en-US" sz="1200" baseline="0" dirty="0" smtClean="0"/>
              <a:t> machine, but galaxy can be copied anywhere to run specialized tools.</a:t>
            </a:r>
            <a:endParaRPr lang="en-US" sz="1200" dirty="0" smtClean="0"/>
          </a:p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19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What</a:t>
            </a:r>
            <a:r>
              <a:rPr lang="en-US" baseline="0" dirty="0" smtClean="0">
                <a:latin typeface="Arial" pitchFamily="34" charset="0"/>
              </a:rPr>
              <a:t> is it? -&gt; go over user interface. Where? Diff between local and remote.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While initially designed as a bioinformatics tool, at its core it is just a skin for any tools that one can think to connect to it.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Main instance runs on its own</a:t>
            </a:r>
            <a:r>
              <a:rPr lang="en-US" sz="1200" baseline="0" dirty="0" smtClean="0"/>
              <a:t> machine, but galaxy can be copied anywhere to run specialized tools.</a:t>
            </a:r>
            <a:endParaRPr lang="en-US" sz="1200" dirty="0" smtClean="0"/>
          </a:p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20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What</a:t>
            </a:r>
            <a:r>
              <a:rPr lang="en-US" baseline="0" dirty="0" smtClean="0">
                <a:latin typeface="Arial" pitchFamily="34" charset="0"/>
              </a:rPr>
              <a:t> is it? -&gt; go over user interface. Where? Diff between local and remote. 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21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What</a:t>
            </a:r>
            <a:r>
              <a:rPr lang="en-US" baseline="0" dirty="0" smtClean="0">
                <a:latin typeface="Arial" pitchFamily="34" charset="0"/>
              </a:rPr>
              <a:t> is it? -&gt; go over user interface. Where? Diff between local and remote. 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22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Partial</a:t>
            </a:r>
            <a:r>
              <a:rPr lang="en-US" baseline="0" dirty="0" smtClean="0">
                <a:latin typeface="Arial" pitchFamily="34" charset="0"/>
              </a:rPr>
              <a:t> proteins vs. whole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23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Partial</a:t>
            </a:r>
            <a:r>
              <a:rPr lang="en-US" baseline="0" dirty="0" smtClean="0">
                <a:latin typeface="Arial" pitchFamily="34" charset="0"/>
              </a:rPr>
              <a:t> proteins vs. whole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24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25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Partial</a:t>
            </a:r>
            <a:r>
              <a:rPr lang="en-US" baseline="0" dirty="0" smtClean="0">
                <a:latin typeface="Arial" pitchFamily="34" charset="0"/>
              </a:rPr>
              <a:t> proteins vs. whole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26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Partial</a:t>
            </a:r>
            <a:r>
              <a:rPr lang="en-US" baseline="0" dirty="0" smtClean="0">
                <a:latin typeface="Arial" pitchFamily="34" charset="0"/>
              </a:rPr>
              <a:t> proteins vs. whole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27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Talk about adapters</a:t>
            </a:r>
            <a:r>
              <a:rPr lang="en-US" baseline="0" dirty="0" smtClean="0">
                <a:latin typeface="Arial" pitchFamily="34" charset="0"/>
              </a:rPr>
              <a:t> and</a:t>
            </a:r>
            <a:r>
              <a:rPr lang="en-US" dirty="0" smtClean="0">
                <a:latin typeface="Arial" pitchFamily="34" charset="0"/>
              </a:rPr>
              <a:t> poly-a</a:t>
            </a:r>
            <a:r>
              <a:rPr lang="en-US" baseline="0" dirty="0" smtClean="0">
                <a:latin typeface="Arial" pitchFamily="34" charset="0"/>
              </a:rPr>
              <a:t> tails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28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Talk about adapters</a:t>
            </a:r>
            <a:r>
              <a:rPr lang="en-US" baseline="0" dirty="0" smtClean="0">
                <a:latin typeface="Arial" pitchFamily="34" charset="0"/>
              </a:rPr>
              <a:t> and</a:t>
            </a:r>
            <a:r>
              <a:rPr lang="en-US" dirty="0" smtClean="0">
                <a:latin typeface="Arial" pitchFamily="34" charset="0"/>
              </a:rPr>
              <a:t> poly-a</a:t>
            </a:r>
            <a:r>
              <a:rPr lang="en-US" baseline="0" dirty="0" smtClean="0">
                <a:latin typeface="Arial" pitchFamily="34" charset="0"/>
              </a:rPr>
              <a:t> tails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3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What</a:t>
            </a:r>
            <a:r>
              <a:rPr lang="en-US" baseline="0" dirty="0" smtClean="0">
                <a:latin typeface="Arial" pitchFamily="34" charset="0"/>
              </a:rPr>
              <a:t> is it? -&gt; go over user interface. Where? Diff between local and remote. 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4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What</a:t>
            </a:r>
            <a:r>
              <a:rPr lang="en-US" baseline="0" dirty="0" smtClean="0">
                <a:latin typeface="Arial" pitchFamily="34" charset="0"/>
              </a:rPr>
              <a:t> is it? -&gt; go over user interface. Where? Diff between local and remote. 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2DE5240-A553-4135-A39D-AEFB28EED08F}" type="slidenum">
              <a:rPr lang="en-US" sz="1200" i="0">
                <a:solidFill>
                  <a:prstClr val="black"/>
                </a:solidFill>
              </a:rPr>
              <a:pPr/>
              <a:t>5</a:t>
            </a:fld>
            <a:endParaRPr lang="en-US" sz="1200" i="0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What</a:t>
            </a:r>
            <a:r>
              <a:rPr lang="en-US" baseline="0" dirty="0" smtClean="0">
                <a:latin typeface="Arial" pitchFamily="34" charset="0"/>
              </a:rPr>
              <a:t> is it? -&gt; go over user interface. Where? Diff between local and remote. 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5554-0F9A-174E-9431-6632022FCB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63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8"/>
          <p:cNvSpPr>
            <a:spLocks noChangeArrowheads="1"/>
          </p:cNvSpPr>
          <p:nvPr userDrawn="1"/>
        </p:nvSpPr>
        <p:spPr bwMode="auto">
          <a:xfrm>
            <a:off x="0" y="0"/>
            <a:ext cx="9144000" cy="58039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pitchFamily="34" charset="0"/>
              <a:ea typeface="MS PGothic" pitchFamily="34" charset="-128"/>
              <a:cs typeface="ＭＳ Ｐゴシック"/>
            </a:endParaRPr>
          </a:p>
        </p:txBody>
      </p:sp>
      <p:sp>
        <p:nvSpPr>
          <p:cNvPr id="6" name="Rectangle 32"/>
          <p:cNvSpPr>
            <a:spLocks noChangeArrowheads="1"/>
          </p:cNvSpPr>
          <p:nvPr/>
        </p:nvSpPr>
        <p:spPr bwMode="auto">
          <a:xfrm>
            <a:off x="0" y="5748338"/>
            <a:ext cx="915035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pitchFamily="34" charset="0"/>
              <a:ea typeface="MS PGothic" pitchFamily="34" charset="-128"/>
              <a:cs typeface="ＭＳ Ｐゴシック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433638"/>
            <a:ext cx="8226425" cy="508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91" name="Rectangle 19"/>
          <p:cNvSpPr>
            <a:spLocks noGrp="1" noChangeArrowheads="1"/>
          </p:cNvSpPr>
          <p:nvPr>
            <p:ph type="ctrTitle" sz="quarter"/>
          </p:nvPr>
        </p:nvSpPr>
        <p:spPr>
          <a:xfrm>
            <a:off x="455613" y="1676400"/>
            <a:ext cx="8226425" cy="776288"/>
          </a:xfrm>
        </p:spPr>
        <p:txBody>
          <a:bodyPr/>
          <a:lstStyle>
            <a:lvl1pPr algn="ctr">
              <a:defRPr sz="4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316413"/>
            <a:ext cx="8226425" cy="457200"/>
          </a:xfrm>
        </p:spPr>
        <p:txBody>
          <a:bodyPr anchor="ctr"/>
          <a:lstStyle>
            <a:lvl1pPr algn="ctr">
              <a:defRPr sz="1400" i="1">
                <a:solidFill>
                  <a:schemeClr val="bg1"/>
                </a:solidFill>
              </a:defRPr>
            </a:lvl1pPr>
          </a:lstStyle>
          <a:p>
            <a:fld id="{063558E2-C08A-BA49-A7C3-6CBC8D97776F}" type="datetime1">
              <a:rPr lang="en-US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pPr/>
              <a:t>9/12/17</a:t>
            </a:fld>
            <a:endParaRPr lang="en-US" sz="2000">
              <a:solidFill>
                <a:srgbClr val="FFFFFF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141324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5377A9-A844-2D47-92B0-C571DAC59CD1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pPr/>
              <a:t>9/12/17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6591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949325"/>
            <a:ext cx="1778000" cy="5070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949325"/>
            <a:ext cx="5181600" cy="5070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8733FD-4891-9148-8480-E0D1CF78AF04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pPr/>
              <a:t>9/12/17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92538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Rectangle 52"/>
          <p:cNvSpPr>
            <a:spLocks noChangeArrowheads="1"/>
          </p:cNvSpPr>
          <p:nvPr/>
        </p:nvSpPr>
        <p:spPr bwMode="auto">
          <a:xfrm>
            <a:off x="0" y="0"/>
            <a:ext cx="9144000" cy="4648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" y="1763713"/>
            <a:ext cx="8226425" cy="508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Subtitle</a:t>
            </a:r>
          </a:p>
        </p:txBody>
      </p:sp>
      <p:sp>
        <p:nvSpPr>
          <p:cNvPr id="3091" name="Rectangle 1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455613" y="1014413"/>
            <a:ext cx="8226425" cy="776287"/>
          </a:xfrm>
        </p:spPr>
        <p:txBody>
          <a:bodyPr/>
          <a:lstStyle>
            <a:lvl1pPr algn="ctr">
              <a:defRPr sz="4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Title</a:t>
            </a:r>
          </a:p>
        </p:txBody>
      </p:sp>
      <p:sp>
        <p:nvSpPr>
          <p:cNvPr id="3096" name="Line 24"/>
          <p:cNvSpPr>
            <a:spLocks noChangeShapeType="1"/>
          </p:cNvSpPr>
          <p:nvPr/>
        </p:nvSpPr>
        <p:spPr bwMode="auto">
          <a:xfrm>
            <a:off x="2106613" y="2551113"/>
            <a:ext cx="4903787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125" name="Line 53"/>
          <p:cNvSpPr>
            <a:spLocks noChangeShapeType="1"/>
          </p:cNvSpPr>
          <p:nvPr/>
        </p:nvSpPr>
        <p:spPr bwMode="auto">
          <a:xfrm>
            <a:off x="0" y="4648200"/>
            <a:ext cx="91440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2" name="Picture 1" descr="RT_IU-UITS-PTI.V.CMYK.t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4724400"/>
            <a:ext cx="2982372" cy="201524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43200"/>
            <a:ext cx="8229600" cy="457200"/>
          </a:xfrm>
        </p:spPr>
        <p:txBody>
          <a:bodyPr/>
          <a:lstStyle>
            <a:lvl1pPr marL="0" indent="0" algn="ctr">
              <a:buNone/>
              <a:tabLst>
                <a:tab pos="177800" algn="l"/>
              </a:tabLst>
              <a:defRPr sz="20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presenter name</a:t>
            </a:r>
          </a:p>
        </p:txBody>
      </p:sp>
    </p:spTree>
    <p:extLst>
      <p:ext uri="{BB962C8B-B14F-4D97-AF65-F5344CB8AC3E}">
        <p14:creationId xmlns:p14="http://schemas.microsoft.com/office/powerpoint/2010/main" val="534577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177213" cy="1143000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1371-1E5D-4540-8D6E-8432AB53A6A6}" type="slidenum">
              <a:rPr lang="en-US" smtClean="0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47733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1371-1E5D-4540-8D6E-8432AB53A6A6}" type="slidenum">
              <a:rPr lang="en-US" smtClean="0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7429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5588" y="1852613"/>
            <a:ext cx="3478212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6200" y="1852613"/>
            <a:ext cx="34798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1371-1E5D-4540-8D6E-8432AB53A6A6}" type="slidenum">
              <a:rPr lang="en-US" smtClean="0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90094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5200" y="152400"/>
            <a:ext cx="1600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A20F34BE-C4AA-2B42-B0BD-0B7906E0248F}" type="datetime1"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pPr defTabSz="914400"/>
              <a:t>9/12/17</a:t>
            </a:fld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8600" y="152400"/>
            <a:ext cx="5562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r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1371-1E5D-4540-8D6E-8432AB53A6A6}" type="slidenum">
              <a:rPr lang="en-US" smtClean="0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99244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828800"/>
            <a:ext cx="8177213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Division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1371-1E5D-4540-8D6E-8432AB53A6A6}" type="slidenum">
              <a:rPr lang="en-US" smtClean="0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200400"/>
            <a:ext cx="8229600" cy="685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Director name</a:t>
            </a:r>
          </a:p>
        </p:txBody>
      </p:sp>
    </p:spTree>
    <p:extLst>
      <p:ext uri="{BB962C8B-B14F-4D97-AF65-F5344CB8AC3E}">
        <p14:creationId xmlns:p14="http://schemas.microsoft.com/office/powerpoint/2010/main" val="3870376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5200" y="152400"/>
            <a:ext cx="1600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731D4CB0-801E-E44E-A38A-864E7AAFC1EE}" type="datetime1"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pPr defTabSz="914400"/>
              <a:t>9/12/17</a:t>
            </a:fld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152400"/>
            <a:ext cx="5562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r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1371-1E5D-4540-8D6E-8432AB53A6A6}" type="slidenum">
              <a:rPr lang="en-US" smtClean="0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01778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5200" y="152400"/>
            <a:ext cx="1600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F47209B8-7EA5-A849-AB90-432383FF9650}" type="datetime1"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pPr defTabSz="914400"/>
              <a:t>9/12/17</a:t>
            </a:fld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0" y="152400"/>
            <a:ext cx="5562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r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1371-1E5D-4540-8D6E-8432AB53A6A6}" type="slidenum">
              <a:rPr lang="en-US" smtClean="0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64260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24B140-53C9-CC42-9EC3-3BE935855464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pPr/>
              <a:t>9/12/17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362697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5200" y="152400"/>
            <a:ext cx="1600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C1654CE1-DA2A-7B4E-B327-087C815166FC}" type="datetime1"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pPr defTabSz="914400"/>
              <a:t>9/12/17</a:t>
            </a:fld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0" y="152400"/>
            <a:ext cx="5562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r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1371-1E5D-4540-8D6E-8432AB53A6A6}" type="slidenum">
              <a:rPr lang="en-US" smtClean="0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482792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0" y="152400"/>
            <a:ext cx="1600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4F6A8D25-4942-A946-AC28-B64CC25341A9}" type="datetime1"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pPr defTabSz="914400"/>
              <a:t>9/12/17</a:t>
            </a:fld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152400"/>
            <a:ext cx="5562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r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1371-1E5D-4540-8D6E-8432AB53A6A6}" type="slidenum">
              <a:rPr lang="en-US" smtClean="0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407064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811213"/>
            <a:ext cx="1778000" cy="5080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811213"/>
            <a:ext cx="5181600" cy="5080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0" y="152400"/>
            <a:ext cx="1600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C7F09DEF-C6F6-E348-9A6F-8AA7D855750B}" type="datetime1"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pPr defTabSz="914400"/>
              <a:t>9/12/17</a:t>
            </a:fld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152400"/>
            <a:ext cx="5562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r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A1371-1E5D-4540-8D6E-8432AB53A6A6}" type="slidenum">
              <a:rPr lang="en-US" smtClean="0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62622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0" y="152400"/>
            <a:ext cx="1600200" cy="304800"/>
          </a:xfrm>
          <a:prstGeom prst="rect">
            <a:avLst/>
          </a:prstGeom>
        </p:spPr>
        <p:txBody>
          <a:bodyPr/>
          <a:lstStyle/>
          <a:p>
            <a:pPr defTabSz="914400"/>
            <a:fld id="{B0BE0D27-284E-AF4B-A1D4-8AD09030BABF}" type="datetime1">
              <a:rPr lang="en-US">
                <a:solidFill>
                  <a:srgbClr val="000000"/>
                </a:solidFill>
                <a:latin typeface="Century Gothic"/>
                <a:ea typeface="MS PGothic" pitchFamily="34" charset="-128"/>
              </a:rPr>
              <a:pPr defTabSz="914400"/>
              <a:t>9/12/17</a:t>
            </a:fld>
            <a:endParaRPr lang="en-US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152400"/>
            <a:ext cx="5562600" cy="228600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lang="en-US">
                <a:solidFill>
                  <a:srgbClr val="000000"/>
                </a:solidFill>
                <a:latin typeface="Century Gothic"/>
                <a:ea typeface="MS PGothic" pitchFamily="34" charset="-128"/>
              </a:rPr>
              <a:t>National Center for Genome Analysis Support - ncgas.org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E6F75-AF33-48F5-8FB9-D6C33C5AB656}" type="slidenum">
              <a:rPr lang="en-US" smtClean="0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3155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480F7B17-3429-FA41-9148-95971471930E}" type="datetime1"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pPr defTabSz="914400"/>
              <a:t>9/12/17</a:t>
            </a:fld>
            <a:endParaRPr lang="en-US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r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t>National Center for Genome Analysis Support - ncgas.org</a:t>
            </a:r>
            <a:endParaRPr lang="en-US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1998755-5510-42EB-AAB5-837F380563EE}" type="slidenum">
              <a:rPr lang="en-US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25415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5200" y="152400"/>
            <a:ext cx="1600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EDF5A530-4253-5246-A12E-1808CCD60962}" type="datetime1"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pPr defTabSz="914400"/>
              <a:t>9/12/17</a:t>
            </a:fld>
            <a:endParaRPr lang="en-US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152400"/>
            <a:ext cx="55626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r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t>National Center for Genome Analysis Support - ncgas.org</a:t>
            </a:r>
            <a:endParaRPr lang="en-US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85DFDA-C979-4D94-9A8C-97D4D1B3389D}" type="slidenum">
              <a:rPr lang="en-US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2250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57200"/>
            <a:ext cx="7650163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95400" y="1981200"/>
            <a:ext cx="3748088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5888" y="1981200"/>
            <a:ext cx="3749675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71600" y="6265863"/>
            <a:ext cx="170656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0742DA2E-954F-8F49-904D-F9D39DDBCFCA}" type="datetime1"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pPr defTabSz="914400"/>
              <a:t>9/12/17</a:t>
            </a:fld>
            <a:endParaRPr lang="en-US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r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t>National Center for Genome Analysis Support - ncgas.org</a:t>
            </a:r>
            <a:endParaRPr lang="en-US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EE3136A-620C-459E-A354-A01300882E4C}" type="slidenum">
              <a:rPr lang="en-US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07194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0005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066800" y="177165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00" y="177165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41400" y="6157913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fld id="{09A8C9B7-A50F-CA4D-A2B2-61A84EE22935}" type="datetime1"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pPr defTabSz="914400"/>
              <a:t>9/12/17</a:t>
            </a:fld>
            <a:endParaRPr lang="en-US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05200" y="6157913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/>
            <a:r>
              <a:rPr lang="en-US" smtClean="0">
                <a:solidFill>
                  <a:srgbClr val="000000"/>
                </a:solidFill>
                <a:latin typeface="Century Gothic"/>
                <a:ea typeface="MS PGothic" pitchFamily="34" charset="-128"/>
              </a:rPr>
              <a:t>National Center for Genome Analysis Support - ncgas.org</a:t>
            </a:r>
            <a:endParaRPr lang="en-US">
              <a:solidFill>
                <a:srgbClr val="000000"/>
              </a:solidFill>
              <a:latin typeface="Century Gothic"/>
              <a:ea typeface="MS PGothic" pitchFamily="34" charset="-12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0" y="61579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2B1EB493-6F8C-4EB2-8FB3-554A37704F9E}" type="slidenum">
              <a:rPr lang="en-US">
                <a:solidFill>
                  <a:srgbClr val="FFFFFF"/>
                </a:solidFill>
                <a:latin typeface="Century Gothic"/>
              </a:rPr>
              <a:pPr/>
              <a:t>‹#›</a:t>
            </a:fld>
            <a:endParaRPr lang="en-US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73810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4763" y="2128761"/>
            <a:ext cx="5249330" cy="230616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3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32403A-5FA1-4B46-B30D-B63DFC6459E9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pPr/>
              <a:t>9/12/17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102325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5588" y="1981200"/>
            <a:ext cx="3478212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6200" y="1981200"/>
            <a:ext cx="34798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B4A9B0-774B-B347-B813-6F1B14C068C6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pPr/>
              <a:t>9/12/17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77181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CE4828-FC4D-F543-8F82-DBCED0330D33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pPr/>
              <a:t>9/12/17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98603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CB92B4-AA3E-FC46-9529-A3E1F19E8729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pPr/>
              <a:t>9/12/17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82608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A1BAD8-2C9E-7A4C-998B-DCCF844B9B61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pPr/>
              <a:t>9/12/17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375430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004B5F-BD09-1F4F-842C-648857323F1A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pPr/>
              <a:t>9/12/17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90875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275A3B-45ED-CE42-AD2B-5F3408E70E71}" type="datetime1">
              <a:rPr lang="en-US" smtClean="0">
                <a:solidFill>
                  <a:srgbClr val="B0B2B4"/>
                </a:solidFill>
                <a:latin typeface="Arial"/>
                <a:ea typeface="ＭＳ Ｐゴシック"/>
                <a:cs typeface="ＭＳ Ｐゴシック"/>
              </a:rPr>
              <a:pPr/>
              <a:t>9/12/17</a:t>
            </a:fld>
            <a:endParaRPr lang="en-US" sz="1400" i="1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 i="1">
              <a:solidFill>
                <a:srgbClr val="000000"/>
              </a:solidFill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184356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949325"/>
            <a:ext cx="71104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5588" y="1981200"/>
            <a:ext cx="7110412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11"/>
          <p:cNvSpPr>
            <a:spLocks noChangeArrowheads="1"/>
          </p:cNvSpPr>
          <p:nvPr userDrawn="1"/>
        </p:nvSpPr>
        <p:spPr bwMode="auto">
          <a:xfrm>
            <a:off x="0" y="6781800"/>
            <a:ext cx="9150350" cy="825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pitchFamily="34" charset="0"/>
              <a:ea typeface="MS PGothic" pitchFamily="34" charset="-128"/>
              <a:cs typeface="ＭＳ Ｐゴシック"/>
            </a:endParaRPr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0" y="6248400"/>
            <a:ext cx="1600200" cy="3048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bg2"/>
                </a:solidFill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C320584A-582B-CE43-805A-A8DBCF7B7125}" type="datetime1">
              <a:rPr lang="en-US" smtClean="0">
                <a:solidFill>
                  <a:srgbClr val="B0B2B4"/>
                </a:solidFill>
                <a:latin typeface="Arial" pitchFamily="34" charset="0"/>
                <a:ea typeface="MS PGothic" pitchFamily="34" charset="-128"/>
                <a:cs typeface="ＭＳ Ｐゴシック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9/12/17</a:t>
            </a:fld>
            <a:endParaRPr lang="en-US" sz="1400">
              <a:solidFill>
                <a:srgbClr val="B0B2B4"/>
              </a:solidFill>
              <a:latin typeface="Arial" pitchFamily="34" charset="0"/>
              <a:ea typeface="MS PGothic" pitchFamily="34" charset="-128"/>
              <a:cs typeface="ＭＳ Ｐゴシック"/>
            </a:endParaRPr>
          </a:p>
        </p:txBody>
      </p:sp>
      <p:sp>
        <p:nvSpPr>
          <p:cNvPr id="1043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" y="6248400"/>
            <a:ext cx="4953000" cy="3048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bg2"/>
                </a:solidFill>
                <a:latin typeface="Arial" charset="0"/>
                <a:ea typeface="ＭＳ Ｐゴシック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B0B2B4"/>
                </a:solidFill>
                <a:cs typeface="ＭＳ Ｐゴシック"/>
              </a:rPr>
              <a:t>National Center for Genome Analysis Support - ncgas.org</a:t>
            </a:r>
            <a:endParaRPr lang="en-US" sz="1400">
              <a:solidFill>
                <a:srgbClr val="B0B2B4"/>
              </a:solidFill>
              <a:cs typeface="ＭＳ Ｐゴシック"/>
            </a:endParaRPr>
          </a:p>
        </p:txBody>
      </p:sp>
      <p:sp>
        <p:nvSpPr>
          <p:cNvPr id="1031" name="Rectangle 29"/>
          <p:cNvSpPr>
            <a:spLocks noChangeArrowheads="1"/>
          </p:cNvSpPr>
          <p:nvPr userDrawn="1"/>
        </p:nvSpPr>
        <p:spPr bwMode="auto">
          <a:xfrm>
            <a:off x="0" y="0"/>
            <a:ext cx="9150350" cy="804863"/>
          </a:xfrm>
          <a:prstGeom prst="rect">
            <a:avLst/>
          </a:prstGeom>
          <a:solidFill>
            <a:srgbClr val="7D11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pitchFamily="34" charset="0"/>
              <a:ea typeface="MS PGothic" pitchFamily="34" charset="-128"/>
              <a:cs typeface="ＭＳ Ｐゴシック"/>
            </a:endParaRPr>
          </a:p>
        </p:txBody>
      </p:sp>
      <p:pic>
        <p:nvPicPr>
          <p:cNvPr id="1032" name="Picture 33" descr="iuwide_psd_wh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3" y="138113"/>
            <a:ext cx="1676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442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angle 39"/>
          <p:cNvSpPr>
            <a:spLocks noChangeArrowheads="1"/>
          </p:cNvSpPr>
          <p:nvPr/>
        </p:nvSpPr>
        <p:spPr bwMode="auto">
          <a:xfrm>
            <a:off x="0" y="6172200"/>
            <a:ext cx="9144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09600"/>
            <a:ext cx="8177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52613"/>
            <a:ext cx="81788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60" name="Line 36"/>
          <p:cNvSpPr>
            <a:spLocks noChangeShapeType="1"/>
          </p:cNvSpPr>
          <p:nvPr/>
        </p:nvSpPr>
        <p:spPr bwMode="auto">
          <a:xfrm>
            <a:off x="0" y="577382"/>
            <a:ext cx="9144000" cy="0"/>
          </a:xfrm>
          <a:prstGeom prst="line">
            <a:avLst/>
          </a:prstGeom>
          <a:noFill/>
          <a:ln w="12700" cmpd="sng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61" name="Line 37"/>
          <p:cNvSpPr>
            <a:spLocks noChangeShapeType="1"/>
          </p:cNvSpPr>
          <p:nvPr/>
        </p:nvSpPr>
        <p:spPr bwMode="auto">
          <a:xfrm>
            <a:off x="0" y="6156325"/>
            <a:ext cx="91440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1064" name="Picture 40" descr="iu_h_wh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6324600"/>
            <a:ext cx="220980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9342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>
            <a:lvl1pPr algn="r">
              <a:defRPr sz="1200" b="1" cap="none" spc="0">
                <a:ln/>
                <a:solidFill>
                  <a:schemeClr val="accent3"/>
                </a:solidFill>
                <a:effectLst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D11A1371-1E5D-4540-8D6E-8432AB53A6A6}" type="slidenum">
              <a:rPr lang="en-US" i="1" smtClean="0">
                <a:solidFill>
                  <a:srgbClr val="FFFFFF"/>
                </a:solidFill>
                <a:latin typeface="Arial" charset="0"/>
                <a:ea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i="1" dirty="0">
              <a:solidFill>
                <a:srgbClr val="FFFFFF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4" name="Picture 3" descr="image (1)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354" y="16075"/>
            <a:ext cx="1607906" cy="54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1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lnSpc>
          <a:spcPct val="110000"/>
        </a:lnSpc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9300" indent="-292100" algn="l" rtl="0" fontAlgn="base">
        <a:lnSpc>
          <a:spcPct val="110000"/>
        </a:lnSpc>
        <a:spcBef>
          <a:spcPct val="20000"/>
        </a:spcBef>
        <a:spcAft>
          <a:spcPct val="0"/>
        </a:spcAft>
        <a:buSzPct val="65000"/>
        <a:buFont typeface="Wingdings" charset="2"/>
        <a:buChar char="Ø"/>
        <a:defRPr sz="26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lnSpc>
          <a:spcPct val="110000"/>
        </a:lnSpc>
        <a:spcBef>
          <a:spcPct val="20000"/>
        </a:spcBef>
        <a:spcAft>
          <a:spcPct val="0"/>
        </a:spcAft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lnSpc>
          <a:spcPct val="11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lnSpc>
          <a:spcPct val="11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microsoft.com/office/2007/relationships/hdphoto" Target="../media/hdphoto1.wdp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ncgas.org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7"/>
          <p:cNvSpPr>
            <a:spLocks noGrp="1" noChangeArrowheads="1"/>
          </p:cNvSpPr>
          <p:nvPr>
            <p:ph type="ctrTitle" sz="quarter"/>
          </p:nvPr>
        </p:nvSpPr>
        <p:spPr>
          <a:xfrm>
            <a:off x="835024" y="762000"/>
            <a:ext cx="7429501" cy="1524000"/>
          </a:xfrm>
          <a:noFill/>
        </p:spPr>
        <p:txBody>
          <a:bodyPr/>
          <a:lstStyle/>
          <a:p>
            <a:r>
              <a:rPr lang="en-US" sz="4800" dirty="0" smtClean="0"/>
              <a:t>Intro to Bioinformatics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  <p:sp>
        <p:nvSpPr>
          <p:cNvPr id="14339" name="Rectangle 9"/>
          <p:cNvSpPr>
            <a:spLocks noChangeArrowheads="1"/>
          </p:cNvSpPr>
          <p:nvPr/>
        </p:nvSpPr>
        <p:spPr bwMode="auto">
          <a:xfrm>
            <a:off x="4276725" y="42259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  <a:ea typeface="MS PGothic" pitchFamily="34" charset="-128"/>
              <a:cs typeface="ＭＳ Ｐゴシック"/>
            </a:endParaRPr>
          </a:p>
        </p:txBody>
      </p:sp>
      <p:sp>
        <p:nvSpPr>
          <p:cNvPr id="14340" name="Text Box 10"/>
          <p:cNvSpPr txBox="1">
            <a:spLocks noChangeArrowheads="1"/>
          </p:cNvSpPr>
          <p:nvPr/>
        </p:nvSpPr>
        <p:spPr bwMode="auto">
          <a:xfrm>
            <a:off x="427037" y="4094891"/>
            <a:ext cx="8226425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i="0" dirty="0">
              <a:solidFill>
                <a:srgbClr val="FFFFFF"/>
              </a:solidFill>
              <a:cs typeface="ＭＳ Ｐゴシック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solidFill>
                  <a:srgbClr val="FFFFFF"/>
                </a:solidFill>
                <a:cs typeface="ＭＳ Ｐゴシック"/>
              </a:rPr>
              <a:t>Carrie Ganote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i="0" dirty="0" smtClean="0">
                <a:solidFill>
                  <a:srgbClr val="FFFFFF"/>
                </a:solidFill>
                <a:cs typeface="ＭＳ Ｐゴシック"/>
              </a:rPr>
              <a:t/>
            </a:r>
            <a:br>
              <a:rPr lang="en-US" sz="1800" i="0" dirty="0" smtClean="0">
                <a:solidFill>
                  <a:srgbClr val="FFFFFF"/>
                </a:solidFill>
                <a:cs typeface="ＭＳ Ｐゴシック"/>
              </a:rPr>
            </a:br>
            <a:r>
              <a:rPr lang="en-US" sz="1800" i="0" dirty="0" smtClean="0">
                <a:solidFill>
                  <a:srgbClr val="FFFFFF"/>
                </a:solidFill>
                <a:cs typeface="ＭＳ Ｐゴシック"/>
              </a:rPr>
              <a:t>Guest starring: Tom </a:t>
            </a:r>
            <a:r>
              <a:rPr lang="en-US" sz="1800" i="0" dirty="0" err="1" smtClean="0">
                <a:solidFill>
                  <a:srgbClr val="FFFFFF"/>
                </a:solidFill>
                <a:cs typeface="ＭＳ Ｐゴシック"/>
              </a:rPr>
              <a:t>Doak</a:t>
            </a:r>
            <a:r>
              <a:rPr lang="en-US" sz="1800" i="0" dirty="0" smtClean="0">
                <a:solidFill>
                  <a:srgbClr val="FFFFFF"/>
                </a:solidFill>
                <a:cs typeface="ＭＳ Ｐゴシック"/>
              </a:rPr>
              <a:t>, Sheri </a:t>
            </a:r>
            <a:r>
              <a:rPr lang="en-US" sz="1800" i="0" dirty="0">
                <a:solidFill>
                  <a:srgbClr val="FFFFFF"/>
                </a:solidFill>
                <a:cs typeface="ＭＳ Ｐゴシック"/>
              </a:rPr>
              <a:t>Sanders</a:t>
            </a:r>
            <a:r>
              <a:rPr lang="en-US" sz="1800" i="0" dirty="0" smtClean="0">
                <a:solidFill>
                  <a:srgbClr val="FFFFFF"/>
                </a:solidFill>
                <a:cs typeface="ＭＳ Ｐゴシック"/>
              </a:rPr>
              <a:t>,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i="0" dirty="0" smtClean="0">
                <a:solidFill>
                  <a:srgbClr val="FFFFFF"/>
                </a:solidFill>
                <a:cs typeface="ＭＳ Ｐゴシック"/>
              </a:rPr>
              <a:t> </a:t>
            </a:r>
            <a:r>
              <a:rPr lang="en-US" sz="1800" i="0" dirty="0" err="1">
                <a:solidFill>
                  <a:srgbClr val="FFFFFF"/>
                </a:solidFill>
                <a:cs typeface="ＭＳ Ｐゴシック"/>
              </a:rPr>
              <a:t>Bhavya</a:t>
            </a:r>
            <a:r>
              <a:rPr lang="en-US" sz="1800" i="0" dirty="0">
                <a:solidFill>
                  <a:srgbClr val="FFFFFF"/>
                </a:solidFill>
                <a:cs typeface="ＭＳ Ｐゴシック"/>
              </a:rPr>
              <a:t> </a:t>
            </a:r>
            <a:r>
              <a:rPr lang="en-US" sz="1800" i="0" dirty="0" err="1">
                <a:solidFill>
                  <a:srgbClr val="FFFFFF"/>
                </a:solidFill>
                <a:cs typeface="ＭＳ Ｐゴシック"/>
              </a:rPr>
              <a:t>Nalagampalli</a:t>
            </a:r>
            <a:r>
              <a:rPr lang="en-US" sz="1800" i="0" dirty="0">
                <a:solidFill>
                  <a:srgbClr val="FFFFFF"/>
                </a:solidFill>
                <a:cs typeface="ＭＳ Ｐゴシック"/>
              </a:rPr>
              <a:t> </a:t>
            </a:r>
            <a:r>
              <a:rPr lang="en-US" sz="1800" i="0" dirty="0" err="1" smtClean="0">
                <a:solidFill>
                  <a:srgbClr val="FFFFFF"/>
                </a:solidFill>
                <a:cs typeface="ＭＳ Ｐゴシック"/>
              </a:rPr>
              <a:t>Papudeshi</a:t>
            </a:r>
            <a:endParaRPr lang="en-US" sz="1800" i="0" dirty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14341" name="Rectangle 20"/>
          <p:cNvSpPr>
            <a:spLocks noChangeArrowheads="1"/>
          </p:cNvSpPr>
          <p:nvPr/>
        </p:nvSpPr>
        <p:spPr bwMode="auto">
          <a:xfrm>
            <a:off x="1981200" y="60198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i="1">
              <a:solidFill>
                <a:srgbClr val="000000"/>
              </a:solidFill>
              <a:latin typeface="Arial" pitchFamily="34" charset="0"/>
              <a:ea typeface="MS PGothic" pitchFamily="34" charset="-128"/>
              <a:cs typeface="ＭＳ Ｐゴシック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730250" y="3844925"/>
            <a:ext cx="75501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3" name="Picture 46" descr="IUwide_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5978525"/>
            <a:ext cx="1905000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image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68" y="5992587"/>
            <a:ext cx="2324100" cy="787400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2433637"/>
            <a:ext cx="8226425" cy="953775"/>
          </a:xfrm>
        </p:spPr>
        <p:txBody>
          <a:bodyPr/>
          <a:lstStyle/>
          <a:p>
            <a:r>
              <a:rPr lang="en-US" dirty="0" smtClean="0"/>
              <a:t>University of Arkansas Workshop 2017</a:t>
            </a:r>
          </a:p>
          <a:p>
            <a:r>
              <a:rPr lang="en-US" dirty="0" smtClean="0"/>
              <a:t>Sept 11-12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23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1214" y="248917"/>
            <a:ext cx="7784228" cy="1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Data Management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4088" y="1346528"/>
            <a:ext cx="7681110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800" kern="0" dirty="0" smtClean="0">
                <a:solidFill>
                  <a:srgbClr val="000000"/>
                </a:solidFill>
              </a:rPr>
              <a:t>I like to put the date, a small note about what is changing, and an overview of the project, where I got data from, </a:t>
            </a:r>
            <a:r>
              <a:rPr lang="en-US" sz="2800" kern="0" dirty="0" err="1" smtClean="0">
                <a:solidFill>
                  <a:srgbClr val="000000"/>
                </a:solidFill>
              </a:rPr>
              <a:t>etc</a:t>
            </a:r>
            <a:endParaRPr lang="en-US" sz="2800" kern="0" dirty="0" smtClean="0">
              <a:solidFill>
                <a:srgbClr val="000000"/>
              </a:solidFill>
            </a:endParaRPr>
          </a:p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endParaRPr lang="en-US" sz="2800" kern="0" dirty="0">
              <a:solidFill>
                <a:srgbClr val="000000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937468" y="2992559"/>
            <a:ext cx="7983517" cy="1754197"/>
          </a:xfrm>
        </p:spPr>
        <p:txBody>
          <a:bodyPr/>
          <a:lstStyle/>
          <a:p>
            <a:pPr marL="290513" indent="-284163" algn="l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  <a:t>09/12/17 </a:t>
            </a:r>
            <a:r>
              <a:rPr lang="en-US" sz="24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clg</a:t>
            </a:r>
            <a:endParaRPr lang="en-US" sz="240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pPr marL="290513" indent="-284163" algn="l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  <a:t>Creating workshop data using </a:t>
            </a:r>
            <a:r>
              <a:rPr lang="en-US" sz="24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Schizosaccaromyces</a:t>
            </a:r>
            <a: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pombe</a:t>
            </a:r>
            <a: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  <a:t> data from </a:t>
            </a:r>
            <a:r>
              <a:rPr lang="en-US" sz="24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ensembl</a:t>
            </a:r>
            <a:r>
              <a:rPr lang="en-US" sz="2400" dirty="0">
                <a:solidFill>
                  <a:srgbClr val="000000"/>
                </a:solidFill>
                <a:latin typeface="Andale Mono"/>
                <a:cs typeface="Andale Mono"/>
              </a:rPr>
              <a:t>:</a:t>
            </a:r>
            <a:br>
              <a:rPr lang="en-US" sz="2400" dirty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sz="2400" dirty="0">
                <a:solidFill>
                  <a:srgbClr val="000000"/>
                </a:solidFill>
                <a:latin typeface="Andale Mono"/>
                <a:cs typeface="Andale Mono"/>
              </a:rPr>
              <a:t>ftp://</a:t>
            </a:r>
            <a:r>
              <a:rPr lang="en-US" sz="2400" dirty="0" err="1">
                <a:solidFill>
                  <a:srgbClr val="000000"/>
                </a:solidFill>
                <a:latin typeface="Andale Mono"/>
                <a:cs typeface="Andale Mono"/>
              </a:rPr>
              <a:t>ftp.ensemblgenomes.org</a:t>
            </a:r>
            <a:r>
              <a:rPr lang="en-US" sz="2400" dirty="0">
                <a:solidFill>
                  <a:srgbClr val="000000"/>
                </a:solidFill>
                <a:latin typeface="Andale Mono"/>
                <a:cs typeface="Andale Mono"/>
              </a:rPr>
              <a:t>/pub/current/fungi/</a:t>
            </a:r>
            <a:r>
              <a:rPr lang="en-US" sz="2400" dirty="0" err="1">
                <a:solidFill>
                  <a:srgbClr val="000000"/>
                </a:solidFill>
                <a:latin typeface="Andale Mono"/>
                <a:cs typeface="Andale Mono"/>
              </a:rPr>
              <a:t>fasta</a:t>
            </a:r>
            <a:r>
              <a:rPr lang="en-US" sz="2400" dirty="0">
                <a:solidFill>
                  <a:srgbClr val="000000"/>
                </a:solidFill>
                <a:latin typeface="Andale Mono"/>
                <a:cs typeface="Andale Mono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Andale Mono"/>
                <a:cs typeface="Andale Mono"/>
              </a:rPr>
              <a:t>schizosaccharomyces_pombe</a:t>
            </a:r>
            <a:r>
              <a:rPr lang="en-US" sz="2400" dirty="0">
                <a:solidFill>
                  <a:srgbClr val="000000"/>
                </a:solidFill>
                <a:latin typeface="Andale Mono"/>
                <a:cs typeface="Andale Mono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Andale Mono"/>
                <a:cs typeface="Andale Mono"/>
              </a:rPr>
              <a:t>cds</a:t>
            </a:r>
            <a:r>
              <a:rPr lang="en-US" sz="2400" dirty="0">
                <a:solidFill>
                  <a:srgbClr val="000000"/>
                </a:solidFill>
                <a:latin typeface="Andale Mono"/>
                <a:cs typeface="Andale Mono"/>
              </a:rPr>
              <a:t>/</a:t>
            </a:r>
            <a:endParaRPr lang="en-US" sz="240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pPr marL="290513" indent="-284163" algn="l">
              <a:spcAft>
                <a:spcPts val="600"/>
              </a:spcAft>
            </a:pPr>
            <a:endParaRPr lang="en-US" sz="240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59932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7-09-12 at 8.04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19" y="2889979"/>
            <a:ext cx="5889525" cy="3226270"/>
          </a:xfrm>
          <a:prstGeom prst="rect">
            <a:avLst/>
          </a:prstGeom>
        </p:spPr>
      </p:pic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1214" y="248917"/>
            <a:ext cx="7784228" cy="1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Data Management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4088" y="1346528"/>
            <a:ext cx="7681110" cy="3566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800" kern="0" dirty="0" smtClean="0">
                <a:solidFill>
                  <a:srgbClr val="000000"/>
                </a:solidFill>
              </a:rPr>
              <a:t>Besides the README files (which ideally you should have in every directory), it helps to keep a lab notebook or a wiki so that you can share </a:t>
            </a:r>
            <a:br>
              <a:rPr lang="en-US" sz="2800" kern="0" dirty="0" smtClean="0">
                <a:solidFill>
                  <a:srgbClr val="000000"/>
                </a:solidFill>
              </a:rPr>
            </a:br>
            <a:r>
              <a:rPr lang="en-US" sz="2800" kern="0" dirty="0" smtClean="0">
                <a:solidFill>
                  <a:srgbClr val="000000"/>
                </a:solidFill>
              </a:rPr>
              <a:t>what you’ve </a:t>
            </a:r>
            <a:br>
              <a:rPr lang="en-US" sz="2800" kern="0" dirty="0" smtClean="0">
                <a:solidFill>
                  <a:srgbClr val="000000"/>
                </a:solidFill>
              </a:rPr>
            </a:br>
            <a:r>
              <a:rPr lang="en-US" sz="2800" kern="0" dirty="0" smtClean="0">
                <a:solidFill>
                  <a:srgbClr val="000000"/>
                </a:solidFill>
              </a:rPr>
              <a:t>done.</a:t>
            </a:r>
          </a:p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endParaRPr lang="en-US" sz="28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312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1214" y="248917"/>
            <a:ext cx="7784228" cy="1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Data Management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4088" y="1346528"/>
            <a:ext cx="7681110" cy="2455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800" kern="0" dirty="0" smtClean="0">
                <a:solidFill>
                  <a:srgbClr val="000000"/>
                </a:solidFill>
              </a:rPr>
              <a:t>I suggest doing all major steps of a project (for which you take inputs and produce outputs to be used downstream)</a:t>
            </a:r>
            <a:br>
              <a:rPr lang="en-US" sz="2800" kern="0" dirty="0" smtClean="0">
                <a:solidFill>
                  <a:srgbClr val="000000"/>
                </a:solidFill>
              </a:rPr>
            </a:br>
            <a:r>
              <a:rPr lang="en-US" sz="2800" kern="0" dirty="0" smtClean="0">
                <a:solidFill>
                  <a:srgbClr val="000000"/>
                </a:solidFill>
              </a:rPr>
              <a:t>inside of a shell script, and invoking the script:</a:t>
            </a:r>
            <a:endParaRPr lang="en-US" sz="2800" kern="0" dirty="0">
              <a:solidFill>
                <a:srgbClr val="000000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028185" y="4052797"/>
            <a:ext cx="7983517" cy="1754197"/>
          </a:xfrm>
        </p:spPr>
        <p:txBody>
          <a:bodyPr/>
          <a:lstStyle/>
          <a:p>
            <a:pPr marL="290513" indent="-284163" algn="l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Andale Mono"/>
                <a:cs typeface="Andale Mono"/>
              </a:rPr>
              <a:t>n</a:t>
            </a:r>
            <a:r>
              <a:rPr lang="en-US" dirty="0" err="1" smtClean="0">
                <a:solidFill>
                  <a:srgbClr val="000000"/>
                </a:solidFill>
                <a:latin typeface="Andale Mono"/>
                <a:cs typeface="Andale Mono"/>
              </a:rPr>
              <a:t>ano</a:t>
            </a: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ndale Mono"/>
                <a:cs typeface="Andale Mono"/>
              </a:rPr>
              <a:t>runTrinity.sh</a:t>
            </a: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>Trinity –</a:t>
            </a:r>
            <a:r>
              <a:rPr lang="en-US" dirty="0" err="1" smtClean="0">
                <a:solidFill>
                  <a:srgbClr val="000000"/>
                </a:solidFill>
                <a:latin typeface="Andale Mono"/>
                <a:cs typeface="Andale Mono"/>
              </a:rPr>
              <a:t>seqTypes</a:t>
            </a: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>…</a:t>
            </a:r>
          </a:p>
          <a:p>
            <a:pPr marL="290513" indent="-284163" algn="l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ndale Mono"/>
                <a:cs typeface="Andale Mono"/>
              </a:rPr>
              <a:t>b</a:t>
            </a: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>ash </a:t>
            </a:r>
            <a:r>
              <a:rPr lang="en-US" dirty="0" err="1" smtClean="0">
                <a:solidFill>
                  <a:srgbClr val="000000"/>
                </a:solidFill>
                <a:latin typeface="Andale Mono"/>
                <a:cs typeface="Andale Mono"/>
              </a:rPr>
              <a:t>runTrinity.sh</a:t>
            </a:r>
            <a:endParaRPr lang="en-US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093506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1214" y="248917"/>
            <a:ext cx="7784228" cy="1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Data Management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4088" y="1346528"/>
            <a:ext cx="7681110" cy="5166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800" kern="0" dirty="0" smtClean="0">
                <a:solidFill>
                  <a:srgbClr val="000000"/>
                </a:solidFill>
              </a:rPr>
              <a:t>You must have a long-term plan for your data!</a:t>
            </a:r>
          </a:p>
          <a:p>
            <a:pPr marL="463550" lvl="0" indent="-45720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800" kern="0" dirty="0" smtClean="0">
                <a:solidFill>
                  <a:srgbClr val="000000"/>
                </a:solidFill>
              </a:rPr>
              <a:t>Where will you keep the final results? </a:t>
            </a:r>
          </a:p>
          <a:p>
            <a:pPr marL="463550" lvl="0" indent="-45720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800" kern="0" dirty="0" smtClean="0">
                <a:solidFill>
                  <a:srgbClr val="000000"/>
                </a:solidFill>
              </a:rPr>
              <a:t>How often will you back up?</a:t>
            </a:r>
          </a:p>
          <a:p>
            <a:pPr marL="463550" lvl="0" indent="-45720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800" kern="0" dirty="0" smtClean="0">
                <a:solidFill>
                  <a:srgbClr val="000000"/>
                </a:solidFill>
              </a:rPr>
              <a:t>How will you fight the urge to hoard data?</a:t>
            </a:r>
          </a:p>
          <a:p>
            <a:pPr marL="463550" lvl="0" indent="-45720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800" kern="0" dirty="0" smtClean="0">
                <a:solidFill>
                  <a:srgbClr val="000000"/>
                </a:solidFill>
              </a:rPr>
              <a:t>What intermediates can you live without?</a:t>
            </a:r>
          </a:p>
          <a:p>
            <a:pPr marL="463550" lvl="0" indent="-45720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endParaRPr lang="en-US" sz="28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97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1214" y="478931"/>
            <a:ext cx="7784228" cy="1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RNA-</a:t>
            </a:r>
            <a:r>
              <a:rPr lang="en-US" dirty="0" err="1" smtClean="0">
                <a:solidFill>
                  <a:srgbClr val="7D110C"/>
                </a:solidFill>
                <a:latin typeface="Century Gothic"/>
              </a:rPr>
              <a:t>Seq</a:t>
            </a:r>
            <a:r>
              <a:rPr lang="en-US" dirty="0" smtClean="0">
                <a:solidFill>
                  <a:srgbClr val="7D110C"/>
                </a:solidFill>
                <a:latin typeface="Century Gothic"/>
              </a:rPr>
              <a:t> with Trinity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03449" y="3395064"/>
            <a:ext cx="7983517" cy="1754197"/>
          </a:xfrm>
        </p:spPr>
        <p:txBody>
          <a:bodyPr/>
          <a:lstStyle/>
          <a:p>
            <a:pPr marL="290513" indent="-284163" algn="l">
              <a:spcAft>
                <a:spcPts val="600"/>
              </a:spcAft>
            </a:pPr>
            <a:r>
              <a:rPr lang="en-US" sz="20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fastqc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 /</a:t>
            </a:r>
            <a:r>
              <a:rPr lang="en-US" sz="2000" dirty="0">
                <a:solidFill>
                  <a:srgbClr val="000000"/>
                </a:solidFill>
                <a:latin typeface="Andale Mono"/>
                <a:cs typeface="Andale Mono"/>
              </a:rPr>
              <a:t>opt/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datasets/</a:t>
            </a:r>
            <a:r>
              <a:rPr lang="en-US" sz="20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Sp_ds.left.fq</a:t>
            </a:r>
            <a:endParaRPr lang="en-US" sz="2000" dirty="0" smtClean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4088" y="1732096"/>
            <a:ext cx="7681110" cy="1033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800" kern="0" dirty="0" err="1" smtClean="0">
                <a:solidFill>
                  <a:srgbClr val="000000"/>
                </a:solidFill>
              </a:rPr>
              <a:t>FastQC</a:t>
            </a:r>
            <a:r>
              <a:rPr lang="en-US" sz="2800" kern="0" dirty="0" smtClean="0">
                <a:solidFill>
                  <a:srgbClr val="000000"/>
                </a:solidFill>
              </a:rPr>
              <a:t> is the best first step with raw </a:t>
            </a:r>
            <a:r>
              <a:rPr lang="en-US" sz="2800" kern="0" dirty="0" err="1" smtClean="0">
                <a:solidFill>
                  <a:srgbClr val="000000"/>
                </a:solidFill>
              </a:rPr>
              <a:t>fastq</a:t>
            </a:r>
            <a:r>
              <a:rPr lang="en-US" sz="2800" kern="0" dirty="0" smtClean="0">
                <a:solidFill>
                  <a:srgbClr val="000000"/>
                </a:solidFill>
              </a:rPr>
              <a:t> files!</a:t>
            </a:r>
          </a:p>
        </p:txBody>
      </p:sp>
    </p:spTree>
    <p:extLst>
      <p:ext uri="{BB962C8B-B14F-4D97-AF65-F5344CB8AC3E}">
        <p14:creationId xmlns:p14="http://schemas.microsoft.com/office/powerpoint/2010/main" val="1836125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1214" y="478931"/>
            <a:ext cx="7784228" cy="1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RNA-</a:t>
            </a:r>
            <a:r>
              <a:rPr lang="en-US" dirty="0" err="1" smtClean="0">
                <a:solidFill>
                  <a:srgbClr val="7D110C"/>
                </a:solidFill>
                <a:latin typeface="Century Gothic"/>
              </a:rPr>
              <a:t>Seq</a:t>
            </a:r>
            <a:r>
              <a:rPr lang="en-US" dirty="0" smtClean="0">
                <a:solidFill>
                  <a:srgbClr val="7D110C"/>
                </a:solidFill>
                <a:latin typeface="Century Gothic"/>
              </a:rPr>
              <a:t> with Trinity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10675" y="3009496"/>
            <a:ext cx="7983517" cy="1754197"/>
          </a:xfrm>
        </p:spPr>
        <p:txBody>
          <a:bodyPr/>
          <a:lstStyle/>
          <a:p>
            <a:pPr marL="290513" indent="-284163" algn="l"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Andale Mono"/>
                <a:cs typeface="Andale Mono"/>
              </a:rPr>
              <a:t>java -Xmx15g -jar 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~/Ark2017/Trimmomatic</a:t>
            </a:r>
            <a:r>
              <a:rPr lang="en-US" sz="2000" dirty="0">
                <a:solidFill>
                  <a:srgbClr val="000000"/>
                </a:solidFill>
                <a:latin typeface="Andale Mono"/>
                <a:cs typeface="Andale Mono"/>
              </a:rPr>
              <a:t>-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0.36/</a:t>
            </a:r>
            <a:r>
              <a:rPr lang="en-US" sz="2000" dirty="0">
                <a:solidFill>
                  <a:srgbClr val="000000"/>
                </a:solidFill>
                <a:latin typeface="Andale Mono"/>
                <a:cs typeface="Andale Mono"/>
              </a:rPr>
              <a:t>trimmomatic-0.35.jar PE /opt/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datasets/</a:t>
            </a:r>
            <a:r>
              <a:rPr lang="en-US" sz="20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Sp_ds.left.fq</a:t>
            </a:r>
            <a:r>
              <a:rPr lang="en-US" sz="20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/</a:t>
            </a:r>
            <a:r>
              <a:rPr lang="en-US" sz="2000" dirty="0">
                <a:solidFill>
                  <a:srgbClr val="000000"/>
                </a:solidFill>
                <a:latin typeface="Andale Mono"/>
                <a:cs typeface="Andale Mono"/>
              </a:rPr>
              <a:t>opt/datasets/</a:t>
            </a:r>
            <a:r>
              <a:rPr lang="en-US" sz="20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Sp_ds.right.fq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trimmed_ds_left.fq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unpaired_trimmed_ds_left.fq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trimmed_ds_right.fq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unpaired_trimmed_ds_right.fq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 SLIDINGWINDOW:15:30 </a:t>
            </a:r>
            <a:r>
              <a:rPr lang="en-US" sz="2000" dirty="0">
                <a:solidFill>
                  <a:srgbClr val="000000"/>
                </a:solidFill>
                <a:latin typeface="Andale Mono"/>
                <a:cs typeface="Andale Mono"/>
              </a:rPr>
              <a:t>MINLEN:</a:t>
            </a:r>
            <a:r>
              <a:rPr lang="en-US" sz="2000" dirty="0" smtClean="0">
                <a:solidFill>
                  <a:srgbClr val="000000"/>
                </a:solidFill>
                <a:latin typeface="Andale Mono"/>
                <a:cs typeface="Andale Mono"/>
              </a:rPr>
              <a:t>50</a:t>
            </a:r>
          </a:p>
        </p:txBody>
      </p:sp>
      <p:sp>
        <p:nvSpPr>
          <p:cNvPr id="3" name="Rectangle 2"/>
          <p:cNvSpPr/>
          <p:nvPr/>
        </p:nvSpPr>
        <p:spPr>
          <a:xfrm>
            <a:off x="514088" y="1732096"/>
            <a:ext cx="7681110" cy="1033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800" kern="0" dirty="0" smtClean="0">
                <a:solidFill>
                  <a:srgbClr val="000000"/>
                </a:solidFill>
              </a:rPr>
              <a:t>Run </a:t>
            </a:r>
            <a:r>
              <a:rPr lang="en-US" sz="2800" kern="0" dirty="0" err="1" smtClean="0">
                <a:solidFill>
                  <a:srgbClr val="000000"/>
                </a:solidFill>
              </a:rPr>
              <a:t>trimmomatic</a:t>
            </a:r>
            <a:r>
              <a:rPr lang="en-US" sz="2800" kern="0" dirty="0" smtClean="0">
                <a:solidFill>
                  <a:srgbClr val="000000"/>
                </a:solidFill>
              </a:rPr>
              <a:t> to clean up the reads, followed by </a:t>
            </a:r>
            <a:r>
              <a:rPr lang="en-US" sz="2800" kern="0" dirty="0" err="1" smtClean="0">
                <a:solidFill>
                  <a:srgbClr val="000000"/>
                </a:solidFill>
              </a:rPr>
              <a:t>FastQC</a:t>
            </a:r>
            <a:r>
              <a:rPr lang="en-US" sz="2800" kern="0" dirty="0" smtClean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7132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1214" y="478931"/>
            <a:ext cx="7784228" cy="1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RNA-</a:t>
            </a:r>
            <a:r>
              <a:rPr lang="en-US" dirty="0" err="1" smtClean="0">
                <a:solidFill>
                  <a:srgbClr val="7D110C"/>
                </a:solidFill>
                <a:latin typeface="Century Gothic"/>
              </a:rPr>
              <a:t>Seq</a:t>
            </a:r>
            <a:r>
              <a:rPr lang="en-US" dirty="0" smtClean="0">
                <a:solidFill>
                  <a:srgbClr val="7D110C"/>
                </a:solidFill>
                <a:latin typeface="Century Gothic"/>
              </a:rPr>
              <a:t> with Trinity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10675" y="3009496"/>
            <a:ext cx="7983517" cy="1754197"/>
          </a:xfrm>
        </p:spPr>
        <p:txBody>
          <a:bodyPr/>
          <a:lstStyle/>
          <a:p>
            <a:pPr marL="290513" indent="-284163" algn="l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  <a:t>Trinity -</a:t>
            </a:r>
            <a:r>
              <a:rPr lang="en-US" sz="2400" dirty="0">
                <a:solidFill>
                  <a:srgbClr val="000000"/>
                </a:solidFill>
                <a:latin typeface="Andale Mono"/>
                <a:cs typeface="Andale Mono"/>
              </a:rPr>
              <a:t>-</a:t>
            </a:r>
            <a:r>
              <a:rPr lang="en-US" sz="2400" dirty="0" err="1">
                <a:solidFill>
                  <a:srgbClr val="000000"/>
                </a:solidFill>
                <a:latin typeface="Andale Mono"/>
                <a:cs typeface="Andale Mono"/>
              </a:rPr>
              <a:t>seqType</a:t>
            </a:r>
            <a:r>
              <a:rPr lang="en-US" sz="24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fq</a:t>
            </a:r>
            <a: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  <a:t> -</a:t>
            </a:r>
            <a:r>
              <a:rPr lang="en-US" sz="2400" dirty="0">
                <a:solidFill>
                  <a:srgbClr val="000000"/>
                </a:solidFill>
                <a:latin typeface="Andale Mono"/>
                <a:cs typeface="Andale Mono"/>
              </a:rPr>
              <a:t>-</a:t>
            </a:r>
            <a:r>
              <a:rPr lang="en-US" sz="2400" dirty="0" err="1">
                <a:solidFill>
                  <a:srgbClr val="000000"/>
                </a:solidFill>
                <a:latin typeface="Andale Mono"/>
                <a:cs typeface="Andale Mono"/>
              </a:rPr>
              <a:t>max_memory</a:t>
            </a:r>
            <a:r>
              <a:rPr lang="en-US" sz="24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  <a:t>12G </a:t>
            </a:r>
            <a:b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  <a:t>-–left </a:t>
            </a:r>
            <a:r>
              <a:rPr lang="en-US" sz="24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trimmed_ds_left.fq,trimmed_hs_left.fq</a:t>
            </a:r>
            <a: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b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sz="2400" dirty="0" smtClean="0">
                <a:solidFill>
                  <a:srgbClr val="000000"/>
                </a:solidFill>
                <a:latin typeface="Andale Mono"/>
                <a:cs typeface="Andale Mono"/>
              </a:rPr>
              <a:t>-–right </a:t>
            </a:r>
            <a:r>
              <a:rPr lang="en-US" sz="24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trimmed_ds_right.fq</a:t>
            </a:r>
            <a:r>
              <a:rPr lang="en-US" sz="2400" dirty="0" err="1">
                <a:solidFill>
                  <a:srgbClr val="000000"/>
                </a:solidFill>
                <a:latin typeface="Andale Mono"/>
                <a:cs typeface="Andale Mono"/>
              </a:rPr>
              <a:t>,</a:t>
            </a:r>
            <a:r>
              <a:rPr lang="en-US" sz="240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trimmed_hs_right.fq</a:t>
            </a:r>
            <a:endParaRPr lang="en-US" sz="24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 marL="290513" indent="-284163" algn="l">
              <a:spcAft>
                <a:spcPts val="600"/>
              </a:spcAft>
            </a:pPr>
            <a:endParaRPr lang="en-US" sz="240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4088" y="1732096"/>
            <a:ext cx="7681110" cy="1033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800" kern="0" dirty="0" smtClean="0">
                <a:solidFill>
                  <a:srgbClr val="000000"/>
                </a:solidFill>
              </a:rPr>
              <a:t>Run Trinity using the reads you have cleaned.</a:t>
            </a:r>
          </a:p>
        </p:txBody>
      </p:sp>
    </p:spTree>
    <p:extLst>
      <p:ext uri="{BB962C8B-B14F-4D97-AF65-F5344CB8AC3E}">
        <p14:creationId xmlns:p14="http://schemas.microsoft.com/office/powerpoint/2010/main" val="776905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-179463" y="-998076"/>
            <a:ext cx="9442530" cy="1566634"/>
          </a:xfrm>
          <a:prstGeom prst="rect">
            <a:avLst/>
          </a:prstGeom>
          <a:solidFill>
            <a:srgbClr val="28283E"/>
          </a:solidFill>
          <a:ln w="952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53010"/>
            <a:ext cx="7796213" cy="1143000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What is Galaxy?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753661"/>
            <a:ext cx="7110412" cy="38738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At its core, </a:t>
            </a:r>
            <a:r>
              <a:rPr lang="en-US" dirty="0"/>
              <a:t>G</a:t>
            </a:r>
            <a:r>
              <a:rPr lang="en-US" dirty="0" smtClean="0"/>
              <a:t>alaxy is a </a:t>
            </a:r>
            <a:r>
              <a:rPr lang="en-US" dirty="0"/>
              <a:t>w</a:t>
            </a:r>
            <a:r>
              <a:rPr lang="en-US" dirty="0" smtClean="0"/>
              <a:t>eb-based tool for analyzing data</a:t>
            </a:r>
          </a:p>
          <a:p>
            <a:r>
              <a:rPr lang="en-US" dirty="0" smtClean="0"/>
              <a:t>It provides a set of tools that one can apply to the data</a:t>
            </a:r>
          </a:p>
          <a:p>
            <a:r>
              <a:rPr lang="en-US" dirty="0" smtClean="0"/>
              <a:t>It provides a trail of analyses one has run</a:t>
            </a:r>
          </a:p>
          <a:p>
            <a:r>
              <a:rPr lang="en-US" dirty="0" smtClean="0"/>
              <a:t>It allows for sharing of data sets, methods, and workflows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33" y="184660"/>
            <a:ext cx="3302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4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-179463" y="-998076"/>
            <a:ext cx="9442530" cy="1566634"/>
          </a:xfrm>
          <a:prstGeom prst="rect">
            <a:avLst/>
          </a:prstGeom>
          <a:solidFill>
            <a:srgbClr val="28283E"/>
          </a:solidFill>
          <a:ln w="952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53010"/>
            <a:ext cx="7796213" cy="1143000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What is Galaxy?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33" y="184660"/>
            <a:ext cx="330200" cy="317500"/>
          </a:xfrm>
          <a:prstGeom prst="rect">
            <a:avLst/>
          </a:prstGeom>
        </p:spPr>
      </p:pic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1059078" y="1976589"/>
            <a:ext cx="7110412" cy="308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9300" indent="-2921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" charset="2"/>
              <a:buChar char="Ø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dirty="0" smtClean="0"/>
              <a:t>Galaxy was originally conceived as a tool to allow biologists to get work done without the need for training as an informatician </a:t>
            </a:r>
          </a:p>
          <a:p>
            <a:r>
              <a:rPr lang="en-US" dirty="0" smtClean="0"/>
              <a:t>Galaxy’s purpose depends greatly on the tools made available to the user – these could be any command-line available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541" y="2391675"/>
            <a:ext cx="1881427" cy="5644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891" y="4899333"/>
            <a:ext cx="2716851" cy="1048704"/>
          </a:xfrm>
          <a:prstGeom prst="rect">
            <a:avLst/>
          </a:prstGeom>
        </p:spPr>
      </p:pic>
      <p:pic>
        <p:nvPicPr>
          <p:cNvPr id="11" name="Picture 10" descr="m109.tiff"/>
          <p:cNvPicPr>
            <a:picLocks noChangeAspect="1"/>
          </p:cNvPicPr>
          <p:nvPr/>
        </p:nvPicPr>
        <p:blipFill>
          <a:blip r:embed="rId5">
            <a:alphaModFix amt="2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2191"/>
            <a:ext cx="9144000" cy="70066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5217" y="5836105"/>
            <a:ext cx="5814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Photo of M109 spiral galaxy courtesy of NOAO/AURA/NSF</a:t>
            </a:r>
            <a:endParaRPr lang="en-US" sz="12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657706"/>
            <a:ext cx="9144000" cy="756669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smtClean="0"/>
              <a:t>There are many Galaxies in the Universe!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6268" y="1771916"/>
            <a:ext cx="612327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 kern="0" dirty="0">
                <a:solidFill>
                  <a:srgbClr val="000000"/>
                </a:solidFill>
                <a:ea typeface="MS PGothic" pitchFamily="34" charset="-128"/>
              </a:rPr>
              <a:t>Galaxy Main – hosted at </a:t>
            </a:r>
            <a:r>
              <a:rPr lang="en-US" sz="2800" kern="0" dirty="0" smtClean="0">
                <a:solidFill>
                  <a:srgbClr val="000000"/>
                </a:solidFill>
                <a:ea typeface="MS PGothic" pitchFamily="34" charset="-128"/>
              </a:rPr>
              <a:t/>
            </a:r>
            <a:br>
              <a:rPr lang="en-US" sz="2800" kern="0" dirty="0" smtClean="0">
                <a:solidFill>
                  <a:srgbClr val="000000"/>
                </a:solidFill>
                <a:ea typeface="MS PGothic" pitchFamily="34" charset="-128"/>
              </a:rPr>
            </a:br>
            <a:r>
              <a:rPr lang="en-US" sz="2800" kern="0" dirty="0" smtClean="0">
                <a:solidFill>
                  <a:srgbClr val="000000"/>
                </a:solidFill>
                <a:ea typeface="MS PGothic" pitchFamily="34" charset="-128"/>
              </a:rPr>
              <a:t>Texas </a:t>
            </a:r>
            <a:r>
              <a:rPr lang="en-US" sz="2800" kern="0" dirty="0">
                <a:solidFill>
                  <a:srgbClr val="000000"/>
                </a:solidFill>
                <a:ea typeface="MS PGothic" pitchFamily="34" charset="-128"/>
              </a:rPr>
              <a:t>Advanced Computing Center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11461" y="3423101"/>
            <a:ext cx="57600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 kern="0" dirty="0" smtClean="0">
                <a:solidFill>
                  <a:srgbClr val="000000"/>
                </a:solidFill>
                <a:ea typeface="MS PGothic" pitchFamily="34" charset="-128"/>
              </a:rPr>
              <a:t>Galaxy-P – Proteomics-focused, hosted </a:t>
            </a:r>
            <a:r>
              <a:rPr lang="en-US" sz="2800" kern="0" dirty="0">
                <a:solidFill>
                  <a:srgbClr val="000000"/>
                </a:solidFill>
                <a:ea typeface="MS PGothic" pitchFamily="34" charset="-128"/>
              </a:rPr>
              <a:t>at </a:t>
            </a:r>
            <a:r>
              <a:rPr lang="en-US" sz="2800" kern="0" dirty="0" smtClean="0">
                <a:solidFill>
                  <a:srgbClr val="000000"/>
                </a:solidFill>
                <a:ea typeface="MS PGothic" pitchFamily="34" charset="-128"/>
              </a:rPr>
              <a:t>U of Minnesota</a:t>
            </a:r>
            <a:endParaRPr lang="en-US" sz="2800" kern="0" dirty="0">
              <a:solidFill>
                <a:srgbClr val="000000"/>
              </a:solidFill>
              <a:ea typeface="MS PGothic" pitchFamily="34" charset="-128"/>
            </a:endParaRPr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7386" y="3423101"/>
            <a:ext cx="888805" cy="88880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6268" y="4743499"/>
            <a:ext cx="57600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 kern="0" dirty="0">
                <a:solidFill>
                  <a:srgbClr val="000000"/>
                </a:solidFill>
                <a:ea typeface="MS PGothic" pitchFamily="34" charset="-128"/>
              </a:rPr>
              <a:t>E</a:t>
            </a:r>
            <a:r>
              <a:rPr lang="en-US" sz="2800" kern="0" dirty="0" smtClean="0">
                <a:solidFill>
                  <a:srgbClr val="000000"/>
                </a:solidFill>
                <a:ea typeface="MS PGothic" pitchFamily="34" charset="-128"/>
              </a:rPr>
              <a:t>ach </a:t>
            </a:r>
            <a:r>
              <a:rPr lang="en-US" sz="2800" kern="0" dirty="0" smtClean="0">
                <a:solidFill>
                  <a:srgbClr val="000000"/>
                </a:solidFill>
                <a:ea typeface="MS PGothic" pitchFamily="34" charset="-128"/>
              </a:rPr>
              <a:t>is autonomous and specialized</a:t>
            </a:r>
            <a:endParaRPr lang="en-US" sz="2800" kern="0" dirty="0">
              <a:solidFill>
                <a:srgbClr val="000000"/>
              </a:solidFill>
              <a:ea typeface="MS PGothic" pitchFamily="34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52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95534" y="1487714"/>
            <a:ext cx="7983517" cy="4379770"/>
          </a:xfrm>
        </p:spPr>
        <p:txBody>
          <a:bodyPr/>
          <a:lstStyle/>
          <a:p>
            <a:pPr marL="290513" indent="-284163" algn="l"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</a:rPr>
              <a:t>Intro to NCGAS</a:t>
            </a:r>
          </a:p>
          <a:p>
            <a:pPr marL="290513" indent="-284163" algn="l"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</a:rPr>
              <a:t>Getting Started/Data Management</a:t>
            </a:r>
          </a:p>
          <a:p>
            <a:pPr marL="290513" indent="-284163" algn="l"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</a:rPr>
              <a:t>RNA-</a:t>
            </a:r>
            <a:r>
              <a:rPr lang="en-US" dirty="0" err="1" smtClean="0">
                <a:solidFill>
                  <a:srgbClr val="000000"/>
                </a:solidFill>
              </a:rPr>
              <a:t>Seq</a:t>
            </a:r>
            <a:r>
              <a:rPr lang="en-US" dirty="0" smtClean="0">
                <a:solidFill>
                  <a:srgbClr val="000000"/>
                </a:solidFill>
              </a:rPr>
              <a:t> Basics</a:t>
            </a:r>
          </a:p>
          <a:p>
            <a:pPr marL="290513" indent="-284163" algn="l"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</a:rPr>
              <a:t>Data Collection 101</a:t>
            </a:r>
          </a:p>
          <a:p>
            <a:pPr marL="290513" indent="-284163" algn="l"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</a:rPr>
              <a:t>Intro to Galaxy</a:t>
            </a:r>
          </a:p>
          <a:p>
            <a:pPr marL="290513" indent="-284163" algn="l"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</a:rPr>
              <a:t>Pop Quiz</a:t>
            </a:r>
          </a:p>
          <a:p>
            <a:pPr marL="290513" indent="-284163" algn="l"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</a:rPr>
              <a:t>Workflows (time permitting) + Lunch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1214" y="478931"/>
            <a:ext cx="482441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Morning Schedule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45235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9-11 at 5.12.3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6" t="28055" r="15556" b="23203"/>
          <a:stretch/>
        </p:blipFill>
        <p:spPr>
          <a:xfrm>
            <a:off x="1440612" y="2057911"/>
            <a:ext cx="6220506" cy="2908300"/>
          </a:xfrm>
          <a:prstGeom prst="rect">
            <a:avLst/>
          </a:prstGeom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619125"/>
            <a:ext cx="7796213" cy="1143000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Galaxy Anatomy and Physiology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887" y="2425659"/>
            <a:ext cx="1220913" cy="2184956"/>
          </a:xfrm>
        </p:spPr>
        <p:txBody>
          <a:bodyPr/>
          <a:lstStyle/>
          <a:p>
            <a:pPr marL="0" indent="0" algn="r" eaLnBrk="1" hangingPunct="1">
              <a:buNone/>
            </a:pPr>
            <a:r>
              <a:rPr lang="en-US" sz="1800" dirty="0" smtClean="0"/>
              <a:t>Tool bar – contains the available steps to apply to data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99810" y="2667000"/>
            <a:ext cx="671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501094" y="2057910"/>
            <a:ext cx="1350435" cy="2908300"/>
          </a:xfrm>
          <a:prstGeom prst="rect">
            <a:avLst/>
          </a:prstGeom>
          <a:noFill/>
          <a:ln w="762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915029" y="2057910"/>
            <a:ext cx="3128433" cy="290830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059179" y="2057910"/>
            <a:ext cx="1511216" cy="2908300"/>
          </a:xfrm>
          <a:prstGeom prst="rect">
            <a:avLst/>
          </a:prstGeom>
          <a:noFill/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762001" y="5534791"/>
            <a:ext cx="7796212" cy="59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en-US" sz="1800" dirty="0" smtClean="0"/>
              <a:t>Focus pane – shows options, parameters, and output for current item.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7721600" y="2538784"/>
            <a:ext cx="1422400" cy="218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sz="1800" dirty="0" smtClean="0"/>
              <a:t>History – shows steps previously taken to manipulate input data sets</a:t>
            </a:r>
          </a:p>
        </p:txBody>
      </p:sp>
    </p:spTree>
    <p:extLst>
      <p:ext uri="{BB962C8B-B14F-4D97-AF65-F5344CB8AC3E}">
        <p14:creationId xmlns:p14="http://schemas.microsoft.com/office/powerpoint/2010/main" val="124938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uild="p"/>
      <p:bldP spid="4" grpId="0" animBg="1"/>
      <p:bldP spid="8" grpId="0" animBg="1"/>
      <p:bldP spid="9" grpId="0" animBg="1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752816" y="734264"/>
            <a:ext cx="7796213" cy="1143000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Galaxy – the perfect technology?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4897" y="1688413"/>
            <a:ext cx="8698405" cy="4393023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buNone/>
            </a:pPr>
            <a:r>
              <a:rPr lang="en-US" dirty="0" smtClean="0"/>
              <a:t>There is no such thing as a perfect technology, but Galaxy might be good for you if you –</a:t>
            </a:r>
          </a:p>
          <a:p>
            <a:pPr eaLnBrk="1" hangingPunct="1">
              <a:lnSpc>
                <a:spcPct val="120000"/>
              </a:lnSpc>
            </a:pPr>
            <a:r>
              <a:rPr lang="en-US" dirty="0" smtClean="0"/>
              <a:t>Don’t like looking up parameters/reading man pages</a:t>
            </a:r>
          </a:p>
          <a:p>
            <a:pPr eaLnBrk="1" hangingPunct="1">
              <a:lnSpc>
                <a:spcPct val="120000"/>
              </a:lnSpc>
            </a:pPr>
            <a:r>
              <a:rPr lang="en-US" dirty="0" smtClean="0"/>
              <a:t>Don’t like managing job submissions/scripts</a:t>
            </a:r>
          </a:p>
          <a:p>
            <a:pPr eaLnBrk="1" hangingPunct="1">
              <a:lnSpc>
                <a:spcPct val="120000"/>
              </a:lnSpc>
            </a:pPr>
            <a:r>
              <a:rPr lang="en-US" dirty="0" smtClean="0"/>
              <a:t>Want an automatic trail of data analysis steps</a:t>
            </a:r>
          </a:p>
          <a:p>
            <a:pPr eaLnBrk="1" hangingPunct="1">
              <a:lnSpc>
                <a:spcPct val="120000"/>
              </a:lnSpc>
            </a:pPr>
            <a:r>
              <a:rPr lang="en-US" dirty="0" smtClean="0"/>
              <a:t>Like pastel colored web </a:t>
            </a:r>
            <a:r>
              <a:rPr lang="en-US" dirty="0" smtClean="0"/>
              <a:t>interfaces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2466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7-09-11 at 5.14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9144000" cy="5966548"/>
          </a:xfrm>
          <a:prstGeom prst="rect">
            <a:avLst/>
          </a:prstGeom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418207" y="-45360"/>
            <a:ext cx="9118600" cy="733425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Step </a:t>
            </a:r>
            <a:r>
              <a:rPr lang="en-US" dirty="0" smtClean="0"/>
              <a:t>1: </a:t>
            </a:r>
            <a:r>
              <a:rPr lang="en-US" dirty="0" smtClean="0"/>
              <a:t>Getting </a:t>
            </a:r>
            <a:r>
              <a:rPr lang="en-US" dirty="0" smtClean="0"/>
              <a:t>data</a:t>
            </a:r>
            <a:endParaRPr lang="en-US" dirty="0" smtClean="0"/>
          </a:p>
        </p:txBody>
      </p:sp>
      <p:sp>
        <p:nvSpPr>
          <p:cNvPr id="10" name="Oval 9"/>
          <p:cNvSpPr/>
          <p:nvPr/>
        </p:nvSpPr>
        <p:spPr bwMode="auto">
          <a:xfrm>
            <a:off x="1509877" y="2557542"/>
            <a:ext cx="512077" cy="52070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962813" y="4921657"/>
            <a:ext cx="992608" cy="52582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591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9-11 at 5.14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9144000" cy="5966548"/>
          </a:xfrm>
          <a:prstGeom prst="rect">
            <a:avLst/>
          </a:prstGeom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418207" y="-45360"/>
            <a:ext cx="9118600" cy="733425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Step </a:t>
            </a:r>
            <a:r>
              <a:rPr lang="en-US" dirty="0" smtClean="0"/>
              <a:t>1: </a:t>
            </a:r>
            <a:r>
              <a:rPr lang="en-US" dirty="0" smtClean="0"/>
              <a:t>Getting </a:t>
            </a:r>
            <a:r>
              <a:rPr lang="en-US" dirty="0" smtClean="0"/>
              <a:t>data</a:t>
            </a:r>
            <a:endParaRPr lang="en-US" dirty="0" smtClean="0"/>
          </a:p>
        </p:txBody>
      </p:sp>
      <p:sp>
        <p:nvSpPr>
          <p:cNvPr id="10" name="Oval 9"/>
          <p:cNvSpPr/>
          <p:nvPr/>
        </p:nvSpPr>
        <p:spPr bwMode="auto">
          <a:xfrm>
            <a:off x="2859294" y="1752386"/>
            <a:ext cx="512077" cy="52070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48691" y="3005097"/>
            <a:ext cx="3296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the disk icon at the top left to find /opt.</a:t>
            </a:r>
          </a:p>
          <a:p>
            <a:endParaRPr lang="en-US" dirty="0"/>
          </a:p>
          <a:p>
            <a:r>
              <a:rPr lang="en-US" dirty="0" smtClean="0"/>
              <a:t>Use shift or ctrl to select multiples at a time.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96721" y="917575"/>
            <a:ext cx="8458073" cy="733425"/>
          </a:xfrm>
        </p:spPr>
        <p:txBody>
          <a:bodyPr/>
          <a:lstStyle/>
          <a:p>
            <a:pPr eaLnBrk="1" hangingPunct="1"/>
            <a:r>
              <a:rPr lang="en-US" dirty="0" smtClean="0"/>
              <a:t>A little housekeeping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4618"/>
          <a:stretch/>
        </p:blipFill>
        <p:spPr>
          <a:xfrm>
            <a:off x="1307590" y="1919827"/>
            <a:ext cx="2819400" cy="1740599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 bwMode="auto">
          <a:xfrm>
            <a:off x="3316882" y="1919827"/>
            <a:ext cx="683559" cy="454717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2352" y="3878466"/>
            <a:ext cx="3884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Edit attributes to change names</a:t>
            </a:r>
            <a:r>
              <a:rPr lang="en-US" dirty="0"/>
              <a:t> </a:t>
            </a:r>
            <a:r>
              <a:rPr lang="en-US" dirty="0" smtClean="0"/>
              <a:t>or change the official type..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657" y="1452113"/>
            <a:ext cx="3379931" cy="47646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7534" y="4849937"/>
            <a:ext cx="3969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Change the </a:t>
            </a:r>
            <a:r>
              <a:rPr lang="en-US" sz="2000" b="1" dirty="0" smtClean="0"/>
              <a:t>datasets </a:t>
            </a:r>
            <a:r>
              <a:rPr lang="en-US" sz="2000" b="1" dirty="0" smtClean="0"/>
              <a:t>to be of type </a:t>
            </a:r>
            <a:r>
              <a:rPr lang="en-US" sz="2000" b="1" dirty="0" err="1" smtClean="0"/>
              <a:t>fastqsanger</a:t>
            </a:r>
            <a:r>
              <a:rPr lang="en-US" sz="2000" b="1" dirty="0" smtClean="0"/>
              <a:t> (and not </a:t>
            </a:r>
            <a:r>
              <a:rPr lang="en-US" sz="2000" b="1" dirty="0" err="1" smtClean="0"/>
              <a:t>fastqcsanger</a:t>
            </a:r>
            <a:r>
              <a:rPr lang="en-US" sz="2000" b="1" dirty="0" smtClean="0"/>
              <a:t>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5133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9-11 at 5.17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9144000" cy="5966548"/>
          </a:xfrm>
          <a:prstGeom prst="rect">
            <a:avLst/>
          </a:prstGeom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418207" y="-45360"/>
            <a:ext cx="9118600" cy="733425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Step </a:t>
            </a:r>
            <a:r>
              <a:rPr lang="en-US" dirty="0" smtClean="0"/>
              <a:t>2: Assess data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870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418207" y="-45360"/>
            <a:ext cx="9118600" cy="733425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Step </a:t>
            </a:r>
            <a:r>
              <a:rPr lang="en-US" dirty="0" smtClean="0"/>
              <a:t>2: Assess data</a:t>
            </a:r>
            <a:endParaRPr lang="en-US" dirty="0" smtClean="0"/>
          </a:p>
        </p:txBody>
      </p:sp>
      <p:pic>
        <p:nvPicPr>
          <p:cNvPr id="5" name="Picture 4" descr="Screen Shot 2017-09-11 at 5.18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9144000" cy="596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6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316149" y="-68040"/>
            <a:ext cx="9118600" cy="733425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Step 3: </a:t>
            </a:r>
            <a:r>
              <a:rPr lang="en-US" dirty="0" smtClean="0"/>
              <a:t>Trim</a:t>
            </a:r>
            <a:endParaRPr lang="en-US" dirty="0" smtClean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45595" y="1336866"/>
            <a:ext cx="8698405" cy="4393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9300" indent="-2921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" charset="2"/>
              <a:buChar char="Ø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20000"/>
              </a:lnSpc>
              <a:buFontTx/>
              <a:buNone/>
            </a:pPr>
            <a:r>
              <a:rPr lang="en-US" dirty="0" smtClean="0"/>
              <a:t>Choose the trimmer by sliding window, and use the following </a:t>
            </a:r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marL="0" indent="0">
              <a:lnSpc>
                <a:spcPct val="120000"/>
              </a:lnSpc>
              <a:buFontTx/>
              <a:buNone/>
            </a:pPr>
            <a:r>
              <a:rPr lang="en-US" dirty="0" smtClean="0"/>
              <a:t>Window 15</a:t>
            </a:r>
          </a:p>
          <a:p>
            <a:pPr marL="0" indent="0">
              <a:lnSpc>
                <a:spcPct val="120000"/>
              </a:lnSpc>
              <a:buFontTx/>
              <a:buNone/>
            </a:pPr>
            <a:r>
              <a:rPr lang="en-US" dirty="0" smtClean="0"/>
              <a:t>Cutoff of 30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806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228600" y="6248400"/>
            <a:ext cx="5791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smtClean="0">
                <a:solidFill>
                  <a:srgbClr val="B0B2B4"/>
                </a:solidFill>
                <a:cs typeface="ＭＳ Ｐゴシック"/>
              </a:rPr>
              <a:t>National Center for Genome Analysis Support: </a:t>
            </a:r>
            <a:r>
              <a:rPr lang="en-US" sz="1400" i="0" smtClean="0">
                <a:solidFill>
                  <a:srgbClr val="B0B2B4"/>
                </a:solidFill>
                <a:cs typeface="ＭＳ Ｐゴシック"/>
                <a:hlinkClick r:id="rId3"/>
              </a:rPr>
              <a:t>http://ncgas.org</a:t>
            </a:r>
            <a:r>
              <a:rPr lang="en-US" sz="1400" i="0" smtClean="0">
                <a:solidFill>
                  <a:srgbClr val="B0B2B4"/>
                </a:solidFill>
                <a:cs typeface="ＭＳ Ｐゴシック"/>
              </a:rPr>
              <a:t> </a:t>
            </a:r>
            <a:endParaRPr lang="en-US" sz="1600" smtClean="0">
              <a:solidFill>
                <a:srgbClr val="000000"/>
              </a:solidFill>
              <a:cs typeface="ＭＳ Ｐゴシック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" y="917575"/>
            <a:ext cx="9118600" cy="733425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Step 3: Rinse, Repeat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0000" y="1989792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Pictured are the left and right reads after trimming is complete.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These will do!</a:t>
            </a:r>
          </a:p>
        </p:txBody>
      </p:sp>
      <p:pic>
        <p:nvPicPr>
          <p:cNvPr id="3" name="Picture 2" descr="Screen Shot 2013-09-15 at 10.00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02060"/>
            <a:ext cx="3187700" cy="2627967"/>
          </a:xfrm>
          <a:prstGeom prst="rect">
            <a:avLst/>
          </a:prstGeom>
        </p:spPr>
      </p:pic>
      <p:pic>
        <p:nvPicPr>
          <p:cNvPr id="6" name="Picture 5" descr="Screen Shot 2013-09-15 at 10.00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32" y="2902060"/>
            <a:ext cx="3251468" cy="267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79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95534" y="1742910"/>
            <a:ext cx="7983517" cy="4124573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Google a lot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Don’t </a:t>
            </a:r>
            <a:r>
              <a:rPr lang="en-US" dirty="0">
                <a:solidFill>
                  <a:srgbClr val="000000"/>
                </a:solidFill>
              </a:rPr>
              <a:t>obsess about being </a:t>
            </a:r>
            <a:r>
              <a:rPr lang="en-US" dirty="0" smtClean="0">
                <a:solidFill>
                  <a:srgbClr val="000000"/>
                </a:solidFill>
              </a:rPr>
              <a:t>an expert computer </a:t>
            </a:r>
            <a:r>
              <a:rPr lang="en-US" dirty="0">
                <a:solidFill>
                  <a:srgbClr val="000000"/>
                </a:solidFill>
              </a:rPr>
              <a:t>scientist; use what is comfortable for you</a:t>
            </a:r>
          </a:p>
          <a:p>
            <a:r>
              <a:rPr lang="en-US" dirty="0">
                <a:solidFill>
                  <a:srgbClr val="000000"/>
                </a:solidFill>
              </a:rPr>
              <a:t>Check your results</a:t>
            </a:r>
          </a:p>
          <a:p>
            <a:r>
              <a:rPr lang="en-US" dirty="0">
                <a:solidFill>
                  <a:srgbClr val="000000"/>
                </a:solidFill>
              </a:rPr>
              <a:t>Don</a:t>
            </a:r>
            <a:r>
              <a:rPr lang="fr-FR" dirty="0">
                <a:solidFill>
                  <a:srgbClr val="000000"/>
                </a:solidFill>
              </a:rPr>
              <a:t>’</a:t>
            </a:r>
            <a:r>
              <a:rPr lang="en-US" dirty="0">
                <a:solidFill>
                  <a:srgbClr val="000000"/>
                </a:solidFill>
              </a:rPr>
              <a:t>t Flail</a:t>
            </a:r>
          </a:p>
          <a:p>
            <a:r>
              <a:rPr lang="en-US" dirty="0">
                <a:solidFill>
                  <a:srgbClr val="000000"/>
                </a:solidFill>
              </a:rPr>
              <a:t>Document what you do, not just what works</a:t>
            </a:r>
            <a:r>
              <a:rPr lang="en-US" dirty="0" smtClean="0">
                <a:solidFill>
                  <a:srgbClr val="000000"/>
                </a:solidFill>
              </a:rPr>
              <a:t>!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29527" y="599911"/>
            <a:ext cx="870278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/>
              <a:t>How to be an awesome bioinformatician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90285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6932" y="1488563"/>
            <a:ext cx="7656576" cy="3561761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3200" dirty="0" smtClean="0"/>
              <a:t>The National Center for Genome Analysis Support is based in Indiana but caters to a national audience with support from the NSF.</a:t>
            </a:r>
            <a:br>
              <a:rPr lang="en-US" sz="3200" dirty="0" smtClean="0"/>
            </a:br>
            <a:endParaRPr lang="en-US" sz="3200" dirty="0" smtClean="0"/>
          </a:p>
          <a:p>
            <a:pPr marL="0" indent="0" eaLnBrk="1" hangingPunct="1">
              <a:buNone/>
            </a:pPr>
            <a:r>
              <a:rPr lang="en-US" sz="3200" dirty="0" smtClean="0"/>
              <a:t>We provide computational resources and support for genomics, </a:t>
            </a:r>
            <a:r>
              <a:rPr lang="en-US" sz="3200" dirty="0" err="1" smtClean="0"/>
              <a:t>transcriptomics</a:t>
            </a:r>
            <a:r>
              <a:rPr lang="en-US" sz="3200" dirty="0" smtClean="0"/>
              <a:t>, and meta- projects. 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14083" y="541644"/>
            <a:ext cx="7069666" cy="1603951"/>
          </a:xfrm>
        </p:spPr>
        <p:txBody>
          <a:bodyPr/>
          <a:lstStyle/>
          <a:p>
            <a:pPr algn="ctr" eaLnBrk="1" hangingPunct="1"/>
            <a:r>
              <a:rPr lang="en-US" sz="4400" dirty="0" smtClean="0"/>
              <a:t>Who is NCGAS?</a:t>
            </a:r>
          </a:p>
        </p:txBody>
      </p:sp>
    </p:spTree>
    <p:extLst>
      <p:ext uri="{BB962C8B-B14F-4D97-AF65-F5344CB8AC3E}">
        <p14:creationId xmlns:p14="http://schemas.microsoft.com/office/powerpoint/2010/main" val="2927891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14083" y="541644"/>
            <a:ext cx="7069666" cy="1603951"/>
          </a:xfrm>
        </p:spPr>
        <p:txBody>
          <a:bodyPr/>
          <a:lstStyle/>
          <a:p>
            <a:pPr algn="ctr" eaLnBrk="1" hangingPunct="1"/>
            <a:r>
              <a:rPr lang="en-US" sz="4400" dirty="0" smtClean="0"/>
              <a:t>Why are you here?</a:t>
            </a:r>
            <a:endParaRPr lang="en-US" sz="44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695534" y="1487713"/>
            <a:ext cx="4657051" cy="401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9300" indent="-2921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" charset="2"/>
              <a:buChar char="Ø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350" indent="0">
              <a:spcAft>
                <a:spcPts val="600"/>
              </a:spcAft>
              <a:buNone/>
            </a:pPr>
            <a:r>
              <a:rPr lang="en-US" dirty="0" smtClean="0">
                <a:solidFill>
                  <a:srgbClr val="000000"/>
                </a:solidFill>
              </a:rPr>
              <a:t>Computational biology (especially on the command line) can be really daunting, but it can take you from this…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pipette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57" y="1149303"/>
            <a:ext cx="4447060" cy="50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12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14083" y="541644"/>
            <a:ext cx="7069666" cy="1603951"/>
          </a:xfrm>
        </p:spPr>
        <p:txBody>
          <a:bodyPr/>
          <a:lstStyle/>
          <a:p>
            <a:pPr algn="ctr" eaLnBrk="1" hangingPunct="1"/>
            <a:r>
              <a:rPr lang="en-US" sz="4400" dirty="0" smtClean="0"/>
              <a:t>Why are you here?</a:t>
            </a:r>
            <a:endParaRPr lang="en-US" sz="44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695534" y="1739655"/>
            <a:ext cx="4657051" cy="401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9300" indent="-2921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65000"/>
              <a:buFont typeface="Wingdings" charset="2"/>
              <a:buChar char="Ø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350" indent="0">
              <a:spcAft>
                <a:spcPts val="600"/>
              </a:spcAft>
              <a:buNone/>
            </a:pPr>
            <a:r>
              <a:rPr lang="en-US" dirty="0" smtClean="0">
                <a:solidFill>
                  <a:srgbClr val="000000"/>
                </a:solidFill>
              </a:rPr>
              <a:t>To this..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Picture 1" descr="mrpickysuperfla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04" y="1873061"/>
            <a:ext cx="65532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38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41928" y="690642"/>
            <a:ext cx="482441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Getting </a:t>
            </a:r>
          </a:p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started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  <p:pic>
        <p:nvPicPr>
          <p:cNvPr id="3" name="Picture 2" descr="dontpani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675" y="937587"/>
            <a:ext cx="3679804" cy="492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99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1214" y="478931"/>
            <a:ext cx="482441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Getting back to your instance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  <p:pic>
        <p:nvPicPr>
          <p:cNvPr id="2" name="Picture 1" descr="Screen Shot 2017-09-12 at 7.28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008" y="1232663"/>
            <a:ext cx="6664271" cy="47727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214" y="2510315"/>
            <a:ext cx="1736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 up the web shell!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95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1214" y="478930"/>
            <a:ext cx="7784228" cy="166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Setting up extra data and environment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95534" y="1621931"/>
            <a:ext cx="7983517" cy="3307966"/>
          </a:xfrm>
        </p:spPr>
        <p:txBody>
          <a:bodyPr/>
          <a:lstStyle/>
          <a:p>
            <a:pPr marL="290513" indent="-284163" algn="l"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>cd ~</a:t>
            </a:r>
            <a:b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dirty="0" err="1" smtClean="0">
                <a:solidFill>
                  <a:srgbClr val="000000"/>
                </a:solidFill>
                <a:latin typeface="Andale Mono"/>
                <a:cs typeface="Andale Mono"/>
              </a:rPr>
              <a:t>git</a:t>
            </a: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dirty="0">
                <a:solidFill>
                  <a:srgbClr val="000000"/>
                </a:solidFill>
                <a:latin typeface="Andale Mono"/>
                <a:cs typeface="Andale Mono"/>
              </a:rPr>
              <a:t>clone https://</a:t>
            </a:r>
            <a:r>
              <a:rPr lang="en-US" dirty="0" err="1">
                <a:solidFill>
                  <a:srgbClr val="000000"/>
                </a:solidFill>
                <a:latin typeface="Andale Mono"/>
                <a:cs typeface="Andale Mono"/>
              </a:rPr>
              <a:t>github.com</a:t>
            </a:r>
            <a:r>
              <a:rPr lang="en-US" dirty="0">
                <a:solidFill>
                  <a:srgbClr val="000000"/>
                </a:solidFill>
                <a:latin typeface="Andale Mono"/>
                <a:cs typeface="Andale Mono"/>
              </a:rPr>
              <a:t>/NCGAS/Ark2017.</a:t>
            </a: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>git</a:t>
            </a:r>
            <a:r>
              <a:rPr lang="en-US" dirty="0">
                <a:solidFill>
                  <a:srgbClr val="000000"/>
                </a:solidFill>
                <a:latin typeface="Andale Mono"/>
                <a:cs typeface="Andale Mono"/>
              </a:rPr>
              <a:t/>
            </a:r>
            <a:br>
              <a:rPr lang="en-US" dirty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dirty="0" err="1" smtClean="0">
                <a:solidFill>
                  <a:srgbClr val="000000"/>
                </a:solidFill>
                <a:latin typeface="Andale Mono"/>
                <a:cs typeface="Andale Mono"/>
              </a:rPr>
              <a:t>chmod</a:t>
            </a: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dirty="0">
                <a:solidFill>
                  <a:srgbClr val="000000"/>
                </a:solidFill>
                <a:latin typeface="Andale Mono"/>
                <a:cs typeface="Andale Mono"/>
              </a:rPr>
              <a:t>-R </a:t>
            </a:r>
            <a:r>
              <a:rPr lang="en-US" dirty="0" err="1">
                <a:solidFill>
                  <a:srgbClr val="000000"/>
                </a:solidFill>
                <a:latin typeface="Andale Mono"/>
                <a:cs typeface="Andale Mono"/>
              </a:rPr>
              <a:t>a+rx</a:t>
            </a:r>
            <a:r>
              <a:rPr lang="en-US" dirty="0">
                <a:solidFill>
                  <a:srgbClr val="000000"/>
                </a:solidFill>
                <a:latin typeface="Andale Mono"/>
                <a:cs typeface="Andale Mono"/>
              </a:rPr>
              <a:t> .</a:t>
            </a:r>
            <a:br>
              <a:rPr lang="en-US" dirty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dirty="0">
                <a:solidFill>
                  <a:srgbClr val="000000"/>
                </a:solidFill>
                <a:latin typeface="Andale Mono"/>
                <a:cs typeface="Andale Mono"/>
              </a:rPr>
              <a:t>source /opt/galaxy-17.05/paths</a:t>
            </a:r>
            <a:endParaRPr lang="en-US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778784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32869" y="6361494"/>
            <a:ext cx="522701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sz="1400" i="0" dirty="0" smtClean="0">
                <a:solidFill>
                  <a:srgbClr val="FFFFFF"/>
                </a:solidFill>
                <a:cs typeface="ＭＳ Ｐゴシック"/>
              </a:rPr>
              <a:t>National Center for Genome Analysis Support - </a:t>
            </a:r>
            <a:r>
              <a:rPr lang="en-US" sz="1400" i="0" u="sng" dirty="0" err="1" smtClean="0">
                <a:solidFill>
                  <a:srgbClr val="FFFFFF"/>
                </a:solidFill>
                <a:cs typeface="ＭＳ Ｐゴシック"/>
              </a:rPr>
              <a:t>ncgas.org</a:t>
            </a:r>
            <a:endParaRPr lang="en-US" sz="1600" u="sng" dirty="0" smtClean="0">
              <a:solidFill>
                <a:srgbClr val="FFFFFF"/>
              </a:solidFill>
              <a:cs typeface="ＭＳ Ｐゴシック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1214" y="478931"/>
            <a:ext cx="7784228" cy="1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7D110C"/>
                </a:solidFill>
                <a:latin typeface="Century Gothic"/>
              </a:rPr>
              <a:t>Data Management</a:t>
            </a:r>
            <a:endParaRPr lang="en-US" dirty="0">
              <a:solidFill>
                <a:srgbClr val="7D110C"/>
              </a:solidFill>
              <a:latin typeface="Century Gothic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028185" y="4052797"/>
            <a:ext cx="7983517" cy="1754197"/>
          </a:xfrm>
        </p:spPr>
        <p:txBody>
          <a:bodyPr/>
          <a:lstStyle/>
          <a:p>
            <a:pPr marL="290513" indent="-284163" algn="l">
              <a:spcAft>
                <a:spcPts val="600"/>
              </a:spcAft>
            </a:pPr>
            <a:r>
              <a:rPr lang="en-US" dirty="0" err="1" smtClean="0">
                <a:solidFill>
                  <a:srgbClr val="000000"/>
                </a:solidFill>
                <a:latin typeface="Andale Mono"/>
                <a:cs typeface="Andale Mono"/>
              </a:rPr>
              <a:t>mkdir</a:t>
            </a: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> Workshop</a:t>
            </a:r>
          </a:p>
          <a:p>
            <a:pPr marL="290513" indent="-284163" algn="l"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>cd Workshop</a:t>
            </a:r>
            <a:endParaRPr lang="en-US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pPr marL="290513" indent="-284163" algn="l">
              <a:spcAft>
                <a:spcPts val="600"/>
              </a:spcAft>
            </a:pPr>
            <a:r>
              <a:rPr lang="en-US" dirty="0" err="1" smtClean="0">
                <a:solidFill>
                  <a:srgbClr val="000000"/>
                </a:solidFill>
                <a:latin typeface="Andale Mono"/>
                <a:cs typeface="Andale Mono"/>
              </a:rPr>
              <a:t>nano</a:t>
            </a:r>
            <a:r>
              <a:rPr lang="en-US" dirty="0" smtClean="0">
                <a:solidFill>
                  <a:srgbClr val="000000"/>
                </a:solidFill>
                <a:latin typeface="Andale Mono"/>
                <a:cs typeface="Andale Mono"/>
              </a:rPr>
              <a:t> README</a:t>
            </a:r>
            <a:endParaRPr lang="en-US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4088" y="1732096"/>
            <a:ext cx="7681110" cy="278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800" kern="0" dirty="0" smtClean="0">
                <a:solidFill>
                  <a:srgbClr val="000000"/>
                </a:solidFill>
              </a:rPr>
              <a:t>Data management starts with your </a:t>
            </a:r>
          </a:p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800" kern="0" dirty="0" smtClean="0">
                <a:solidFill>
                  <a:srgbClr val="000000"/>
                </a:solidFill>
              </a:rPr>
              <a:t>first command.</a:t>
            </a:r>
            <a:br>
              <a:rPr lang="en-US" sz="2800" kern="0" dirty="0" smtClean="0">
                <a:solidFill>
                  <a:srgbClr val="000000"/>
                </a:solidFill>
              </a:rPr>
            </a:br>
            <a:r>
              <a:rPr lang="en-US" sz="2800" kern="0" dirty="0" smtClean="0">
                <a:solidFill>
                  <a:srgbClr val="000000"/>
                </a:solidFill>
              </a:rPr>
              <a:t>Start by organizing using directory and file structure to your advantage.</a:t>
            </a:r>
          </a:p>
          <a:p>
            <a:pPr marL="6350" lvl="0" defTabSz="9144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</a:pPr>
            <a:endParaRPr lang="en-US" sz="28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3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F8F3D2"/>
      </a:dk2>
      <a:lt2>
        <a:srgbClr val="B0B2B4"/>
      </a:lt2>
      <a:accent1>
        <a:srgbClr val="7D110C"/>
      </a:accent1>
      <a:accent2>
        <a:srgbClr val="6D6E70"/>
      </a:accent2>
      <a:accent3>
        <a:srgbClr val="FFFFFF"/>
      </a:accent3>
      <a:accent4>
        <a:srgbClr val="000000"/>
      </a:accent4>
      <a:accent5>
        <a:srgbClr val="BFAAAA"/>
      </a:accent5>
      <a:accent6>
        <a:srgbClr val="626365"/>
      </a:accent6>
      <a:hlink>
        <a:srgbClr val="7D110C"/>
      </a:hlink>
      <a:folHlink>
        <a:srgbClr val="6D6E7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FFFFF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9F3D3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BF8E6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lank Presentation">
  <a:themeElements>
    <a:clrScheme name="Research Technologies">
      <a:dk1>
        <a:srgbClr val="000000"/>
      </a:dk1>
      <a:lt1>
        <a:srgbClr val="FFFFFF"/>
      </a:lt1>
      <a:dk2>
        <a:srgbClr val="F8F3D2"/>
      </a:dk2>
      <a:lt2>
        <a:srgbClr val="B0B2B4"/>
      </a:lt2>
      <a:accent1>
        <a:srgbClr val="7D110C"/>
      </a:accent1>
      <a:accent2>
        <a:srgbClr val="6D6E70"/>
      </a:accent2>
      <a:accent3>
        <a:srgbClr val="FFFFFF"/>
      </a:accent3>
      <a:accent4>
        <a:srgbClr val="000000"/>
      </a:accent4>
      <a:accent5>
        <a:srgbClr val="BFAAAA"/>
      </a:accent5>
      <a:accent6>
        <a:srgbClr val="626365"/>
      </a:accent6>
      <a:hlink>
        <a:srgbClr val="7D110C"/>
      </a:hlink>
      <a:folHlink>
        <a:srgbClr val="6D6E70"/>
      </a:folHlink>
    </a:clrScheme>
    <a:fontScheme name="Summer">
      <a:maj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FFFFF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9F3D3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BF8E6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3237</TotalTime>
  <Words>1268</Words>
  <Application>Microsoft Macintosh PowerPoint</Application>
  <PresentationFormat>On-screen Show (4:3)</PresentationFormat>
  <Paragraphs>168</Paragraphs>
  <Slides>29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1_Blank Presentation</vt:lpstr>
      <vt:lpstr>2_Blank Presentation</vt:lpstr>
      <vt:lpstr>Intro to Bioinformatics</vt:lpstr>
      <vt:lpstr>PowerPoint Presentation</vt:lpstr>
      <vt:lpstr>Who is NCGAS?</vt:lpstr>
      <vt:lpstr>Why are you here?</vt:lpstr>
      <vt:lpstr>Why are you here?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Galaxy?</vt:lpstr>
      <vt:lpstr>What is Galaxy?</vt:lpstr>
      <vt:lpstr>PowerPoint Presentation</vt:lpstr>
      <vt:lpstr>Galaxy Anatomy and Physiology</vt:lpstr>
      <vt:lpstr>Galaxy – the perfect technology?</vt:lpstr>
      <vt:lpstr>Step 1: Getting data</vt:lpstr>
      <vt:lpstr>Step 1: Getting data</vt:lpstr>
      <vt:lpstr>A little housekeeping</vt:lpstr>
      <vt:lpstr>Step 2: Assess data</vt:lpstr>
      <vt:lpstr>Step 2: Assess data</vt:lpstr>
      <vt:lpstr>Step 3: Trim</vt:lpstr>
      <vt:lpstr>Step 3: Rinse, Repeat</vt:lpstr>
      <vt:lpstr>PowerPoint Presentation</vt:lpstr>
    </vt:vector>
  </TitlesOfParts>
  <Manager/>
  <Company>IU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subject/>
  <dc:creator>Carrie Ganote</dc:creator>
  <cp:keywords/>
  <dc:description/>
  <cp:lastModifiedBy>Carrie Ganote</cp:lastModifiedBy>
  <cp:revision>33</cp:revision>
  <dcterms:created xsi:type="dcterms:W3CDTF">2017-09-09T19:15:41Z</dcterms:created>
  <dcterms:modified xsi:type="dcterms:W3CDTF">2017-09-12T12:54:49Z</dcterms:modified>
  <cp:category/>
</cp:coreProperties>
</file>